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00"/>
  </p:notesMasterIdLst>
  <p:handoutMasterIdLst>
    <p:handoutMasterId r:id="rId101"/>
  </p:handoutMasterIdLst>
  <p:sldIdLst>
    <p:sldId id="792" r:id="rId2"/>
    <p:sldId id="1038" r:id="rId3"/>
    <p:sldId id="1040" r:id="rId4"/>
    <p:sldId id="1006" r:id="rId5"/>
    <p:sldId id="824" r:id="rId6"/>
    <p:sldId id="885" r:id="rId7"/>
    <p:sldId id="938" r:id="rId8"/>
    <p:sldId id="887" r:id="rId9"/>
    <p:sldId id="886" r:id="rId10"/>
    <p:sldId id="835" r:id="rId11"/>
    <p:sldId id="910" r:id="rId12"/>
    <p:sldId id="828" r:id="rId13"/>
    <p:sldId id="911" r:id="rId14"/>
    <p:sldId id="947" r:id="rId15"/>
    <p:sldId id="724" r:id="rId16"/>
    <p:sldId id="756" r:id="rId17"/>
    <p:sldId id="893" r:id="rId18"/>
    <p:sldId id="916" r:id="rId19"/>
    <p:sldId id="832" r:id="rId20"/>
    <p:sldId id="963" r:id="rId21"/>
    <p:sldId id="1013" r:id="rId22"/>
    <p:sldId id="952" r:id="rId23"/>
    <p:sldId id="850" r:id="rId24"/>
    <p:sldId id="914" r:id="rId25"/>
    <p:sldId id="834" r:id="rId26"/>
    <p:sldId id="836" r:id="rId27"/>
    <p:sldId id="966" r:id="rId28"/>
    <p:sldId id="889" r:id="rId29"/>
    <p:sldId id="849" r:id="rId30"/>
    <p:sldId id="848" r:id="rId31"/>
    <p:sldId id="1042" r:id="rId32"/>
    <p:sldId id="959" r:id="rId33"/>
    <p:sldId id="1020" r:id="rId34"/>
    <p:sldId id="1019" r:id="rId35"/>
    <p:sldId id="1028" r:id="rId36"/>
    <p:sldId id="1069" r:id="rId37"/>
    <p:sldId id="1070" r:id="rId38"/>
    <p:sldId id="1071" r:id="rId39"/>
    <p:sldId id="1047" r:id="rId40"/>
    <p:sldId id="1073" r:id="rId41"/>
    <p:sldId id="1058" r:id="rId42"/>
    <p:sldId id="1072" r:id="rId43"/>
    <p:sldId id="1074" r:id="rId44"/>
    <p:sldId id="986" r:id="rId45"/>
    <p:sldId id="1075" r:id="rId46"/>
    <p:sldId id="1015" r:id="rId47"/>
    <p:sldId id="1050" r:id="rId48"/>
    <p:sldId id="1021" r:id="rId49"/>
    <p:sldId id="1022" r:id="rId50"/>
    <p:sldId id="1077" r:id="rId51"/>
    <p:sldId id="1078" r:id="rId52"/>
    <p:sldId id="1076" r:id="rId53"/>
    <p:sldId id="1052" r:id="rId54"/>
    <p:sldId id="1065" r:id="rId55"/>
    <p:sldId id="1066" r:id="rId56"/>
    <p:sldId id="1096" r:id="rId57"/>
    <p:sldId id="1097" r:id="rId58"/>
    <p:sldId id="1083" r:id="rId59"/>
    <p:sldId id="1079" r:id="rId60"/>
    <p:sldId id="1098" r:id="rId61"/>
    <p:sldId id="1091" r:id="rId62"/>
    <p:sldId id="1086" r:id="rId63"/>
    <p:sldId id="1099" r:id="rId64"/>
    <p:sldId id="1100" r:id="rId65"/>
    <p:sldId id="1101" r:id="rId66"/>
    <p:sldId id="1102" r:id="rId67"/>
    <p:sldId id="1064" r:id="rId68"/>
    <p:sldId id="1093" r:id="rId69"/>
    <p:sldId id="899" r:id="rId70"/>
    <p:sldId id="930" r:id="rId71"/>
    <p:sldId id="1103" r:id="rId72"/>
    <p:sldId id="876" r:id="rId73"/>
    <p:sldId id="950" r:id="rId74"/>
    <p:sldId id="685" r:id="rId75"/>
    <p:sldId id="1003" r:id="rId76"/>
    <p:sldId id="961" r:id="rId77"/>
    <p:sldId id="1016" r:id="rId78"/>
    <p:sldId id="1018" r:id="rId79"/>
    <p:sldId id="943" r:id="rId80"/>
    <p:sldId id="946" r:id="rId81"/>
    <p:sldId id="949" r:id="rId82"/>
    <p:sldId id="964" r:id="rId83"/>
    <p:sldId id="913" r:id="rId84"/>
    <p:sldId id="1041" r:id="rId85"/>
    <p:sldId id="883" r:id="rId86"/>
    <p:sldId id="979" r:id="rId87"/>
    <p:sldId id="819" r:id="rId88"/>
    <p:sldId id="839" r:id="rId89"/>
    <p:sldId id="932" r:id="rId90"/>
    <p:sldId id="786" r:id="rId91"/>
    <p:sldId id="968" r:id="rId92"/>
    <p:sldId id="844" r:id="rId93"/>
    <p:sldId id="920" r:id="rId94"/>
    <p:sldId id="925" r:id="rId95"/>
    <p:sldId id="990" r:id="rId96"/>
    <p:sldId id="1036" r:id="rId97"/>
    <p:sldId id="1089" r:id="rId98"/>
    <p:sldId id="1104" r:id="rId9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990000"/>
    <a:srgbClr val="D43739"/>
    <a:srgbClr val="993300"/>
    <a:srgbClr val="8C2D85"/>
    <a:srgbClr val="FBFF9C"/>
    <a:srgbClr val="BD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04" autoAdjust="0"/>
    <p:restoredTop sz="61682" autoAdjust="0"/>
  </p:normalViewPr>
  <p:slideViewPr>
    <p:cSldViewPr>
      <p:cViewPr varScale="1">
        <p:scale>
          <a:sx n="78" d="100"/>
          <a:sy n="78" d="100"/>
        </p:scale>
        <p:origin x="133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6" d="100"/>
          <a:sy n="56" d="100"/>
        </p:scale>
        <p:origin x="-1350" y="-78"/>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3342" tIns="46671" rIns="93342" bIns="46671" numCol="1" anchor="t" anchorCtr="0" compatLnSpc="1">
            <a:prstTxWarp prst="textNoShape">
              <a:avLst/>
            </a:prstTxWarp>
          </a:bodyPr>
          <a:lstStyle>
            <a:lvl1pPr eaLnBrk="0" hangingPunct="0">
              <a:defRPr sz="1200">
                <a:latin typeface="Times"/>
              </a:defRPr>
            </a:lvl1pPr>
          </a:lstStyle>
          <a:p>
            <a:pPr>
              <a:defRPr/>
            </a:pPr>
            <a:endParaRPr lang="en-US"/>
          </a:p>
        </p:txBody>
      </p:sp>
      <p:sp>
        <p:nvSpPr>
          <p:cNvPr id="537603" name="Rectangle 3"/>
          <p:cNvSpPr>
            <a:spLocks noGrp="1" noChangeArrowheads="1"/>
          </p:cNvSpPr>
          <p:nvPr>
            <p:ph type="dt" sz="quarter" idx="1"/>
          </p:nvPr>
        </p:nvSpPr>
        <p:spPr bwMode="auto">
          <a:xfrm>
            <a:off x="4022725" y="0"/>
            <a:ext cx="3078163" cy="469900"/>
          </a:xfrm>
          <a:prstGeom prst="rect">
            <a:avLst/>
          </a:prstGeom>
          <a:noFill/>
          <a:ln w="9525">
            <a:noFill/>
            <a:miter lim="800000"/>
            <a:headEnd/>
            <a:tailEnd/>
          </a:ln>
          <a:effectLst/>
        </p:spPr>
        <p:txBody>
          <a:bodyPr vert="horz" wrap="square" lIns="93342" tIns="46671" rIns="93342" bIns="46671" numCol="1" anchor="t" anchorCtr="0" compatLnSpc="1">
            <a:prstTxWarp prst="textNoShape">
              <a:avLst/>
            </a:prstTxWarp>
          </a:bodyPr>
          <a:lstStyle>
            <a:lvl1pPr algn="r" eaLnBrk="0" hangingPunct="0">
              <a:defRPr sz="1200">
                <a:latin typeface="Times"/>
              </a:defRPr>
            </a:lvl1pPr>
          </a:lstStyle>
          <a:p>
            <a:pPr>
              <a:defRPr/>
            </a:pPr>
            <a:endParaRPr lang="en-US"/>
          </a:p>
        </p:txBody>
      </p:sp>
      <p:sp>
        <p:nvSpPr>
          <p:cNvPr id="537604" name="Rectangle 4"/>
          <p:cNvSpPr>
            <a:spLocks noGrp="1" noChangeArrowheads="1"/>
          </p:cNvSpPr>
          <p:nvPr>
            <p:ph type="ftr" sz="quarter" idx="2"/>
          </p:nvPr>
        </p:nvSpPr>
        <p:spPr bwMode="auto">
          <a:xfrm>
            <a:off x="0" y="8916988"/>
            <a:ext cx="3078163" cy="469900"/>
          </a:xfrm>
          <a:prstGeom prst="rect">
            <a:avLst/>
          </a:prstGeom>
          <a:noFill/>
          <a:ln w="9525">
            <a:noFill/>
            <a:miter lim="800000"/>
            <a:headEnd/>
            <a:tailEnd/>
          </a:ln>
          <a:effectLst/>
        </p:spPr>
        <p:txBody>
          <a:bodyPr vert="horz" wrap="square" lIns="93342" tIns="46671" rIns="93342" bIns="46671" numCol="1" anchor="b" anchorCtr="0" compatLnSpc="1">
            <a:prstTxWarp prst="textNoShape">
              <a:avLst/>
            </a:prstTxWarp>
          </a:bodyPr>
          <a:lstStyle>
            <a:lvl1pPr eaLnBrk="0" hangingPunct="0">
              <a:defRPr sz="1200">
                <a:latin typeface="Times"/>
              </a:defRPr>
            </a:lvl1pPr>
          </a:lstStyle>
          <a:p>
            <a:pPr>
              <a:defRPr/>
            </a:pPr>
            <a:endParaRPr lang="en-US"/>
          </a:p>
        </p:txBody>
      </p:sp>
      <p:sp>
        <p:nvSpPr>
          <p:cNvPr id="537605" name="Rectangle 5"/>
          <p:cNvSpPr>
            <a:spLocks noGrp="1" noChangeArrowheads="1"/>
          </p:cNvSpPr>
          <p:nvPr>
            <p:ph type="sldNum" sz="quarter" idx="3"/>
          </p:nvPr>
        </p:nvSpPr>
        <p:spPr bwMode="auto">
          <a:xfrm>
            <a:off x="4022725" y="8916988"/>
            <a:ext cx="3078163" cy="469900"/>
          </a:xfrm>
          <a:prstGeom prst="rect">
            <a:avLst/>
          </a:prstGeom>
          <a:noFill/>
          <a:ln w="9525">
            <a:noFill/>
            <a:miter lim="800000"/>
            <a:headEnd/>
            <a:tailEnd/>
          </a:ln>
          <a:effectLst/>
        </p:spPr>
        <p:txBody>
          <a:bodyPr vert="horz" wrap="square" lIns="93342" tIns="46671" rIns="93342" bIns="46671" numCol="1" anchor="b" anchorCtr="0" compatLnSpc="1">
            <a:prstTxWarp prst="textNoShape">
              <a:avLst/>
            </a:prstTxWarp>
          </a:bodyPr>
          <a:lstStyle>
            <a:lvl1pPr algn="r" eaLnBrk="0" hangingPunct="0">
              <a:defRPr sz="1200">
                <a:latin typeface="Times"/>
              </a:defRPr>
            </a:lvl1pPr>
          </a:lstStyle>
          <a:p>
            <a:pPr>
              <a:defRPr/>
            </a:pPr>
            <a:fld id="{14A20C32-9BD6-408C-8EF0-AA0FDD312A22}" type="slidenum">
              <a:rPr lang="en-US"/>
              <a:pPr>
                <a:defRPr/>
              </a:pPr>
              <a:t>‹#›</a:t>
            </a:fld>
            <a:endParaRPr lang="en-US"/>
          </a:p>
        </p:txBody>
      </p:sp>
    </p:spTree>
    <p:extLst>
      <p:ext uri="{BB962C8B-B14F-4D97-AF65-F5344CB8AC3E}">
        <p14:creationId xmlns:p14="http://schemas.microsoft.com/office/powerpoint/2010/main" val="3337920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3342" tIns="46671" rIns="93342" bIns="46671" numCol="1" anchor="t" anchorCtr="0" compatLnSpc="1">
            <a:prstTxWarp prst="textNoShape">
              <a:avLst/>
            </a:prstTxWarp>
          </a:bodyPr>
          <a:lstStyle>
            <a:lvl1pPr eaLnBrk="0" hangingPunct="0">
              <a:defRPr sz="1200">
                <a:latin typeface="Times"/>
              </a:defRPr>
            </a:lvl1pPr>
          </a:lstStyle>
          <a:p>
            <a:pPr>
              <a:defRPr/>
            </a:pPr>
            <a:endParaRPr lang="en-US"/>
          </a:p>
        </p:txBody>
      </p:sp>
      <p:sp>
        <p:nvSpPr>
          <p:cNvPr id="88067" name="Rectangle 3"/>
          <p:cNvSpPr>
            <a:spLocks noGrp="1" noChangeArrowheads="1"/>
          </p:cNvSpPr>
          <p:nvPr>
            <p:ph type="dt" idx="1"/>
          </p:nvPr>
        </p:nvSpPr>
        <p:spPr bwMode="auto">
          <a:xfrm>
            <a:off x="4024313" y="0"/>
            <a:ext cx="3078162" cy="469900"/>
          </a:xfrm>
          <a:prstGeom prst="rect">
            <a:avLst/>
          </a:prstGeom>
          <a:noFill/>
          <a:ln w="9525">
            <a:noFill/>
            <a:miter lim="800000"/>
            <a:headEnd/>
            <a:tailEnd/>
          </a:ln>
          <a:effectLst/>
        </p:spPr>
        <p:txBody>
          <a:bodyPr vert="horz" wrap="square" lIns="93342" tIns="46671" rIns="93342" bIns="46671" numCol="1" anchor="t" anchorCtr="0" compatLnSpc="1">
            <a:prstTxWarp prst="textNoShape">
              <a:avLst/>
            </a:prstTxWarp>
          </a:bodyPr>
          <a:lstStyle>
            <a:lvl1pPr algn="r" eaLnBrk="0" hangingPunct="0">
              <a:defRPr sz="1200">
                <a:latin typeface="Times"/>
              </a:defRPr>
            </a:lvl1pPr>
          </a:lstStyle>
          <a:p>
            <a:pPr>
              <a:defRPr/>
            </a:pPr>
            <a:endParaRPr lang="en-US"/>
          </a:p>
        </p:txBody>
      </p:sp>
      <p:sp>
        <p:nvSpPr>
          <p:cNvPr id="135172"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p:spPr>
      </p:sp>
      <p:sp>
        <p:nvSpPr>
          <p:cNvPr id="88069" name="Rectangle 5"/>
          <p:cNvSpPr>
            <a:spLocks noGrp="1" noChangeArrowheads="1"/>
          </p:cNvSpPr>
          <p:nvPr>
            <p:ph type="body" sz="quarter" idx="3"/>
          </p:nvPr>
        </p:nvSpPr>
        <p:spPr bwMode="auto">
          <a:xfrm>
            <a:off x="947738" y="4460875"/>
            <a:ext cx="5207000" cy="4224338"/>
          </a:xfrm>
          <a:prstGeom prst="rect">
            <a:avLst/>
          </a:prstGeom>
          <a:noFill/>
          <a:ln w="9525">
            <a:noFill/>
            <a:miter lim="800000"/>
            <a:headEnd/>
            <a:tailEnd/>
          </a:ln>
          <a:effectLst/>
        </p:spPr>
        <p:txBody>
          <a:bodyPr vert="horz" wrap="square" lIns="93342" tIns="46671" rIns="93342" bIns="4667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8070" name="Rectangle 6"/>
          <p:cNvSpPr>
            <a:spLocks noGrp="1" noChangeArrowheads="1"/>
          </p:cNvSpPr>
          <p:nvPr>
            <p:ph type="ftr" sz="quarter" idx="4"/>
          </p:nvPr>
        </p:nvSpPr>
        <p:spPr bwMode="auto">
          <a:xfrm>
            <a:off x="0" y="8918575"/>
            <a:ext cx="3078163" cy="469900"/>
          </a:xfrm>
          <a:prstGeom prst="rect">
            <a:avLst/>
          </a:prstGeom>
          <a:noFill/>
          <a:ln w="9525">
            <a:noFill/>
            <a:miter lim="800000"/>
            <a:headEnd/>
            <a:tailEnd/>
          </a:ln>
          <a:effectLst/>
        </p:spPr>
        <p:txBody>
          <a:bodyPr vert="horz" wrap="square" lIns="93342" tIns="46671" rIns="93342" bIns="46671" numCol="1" anchor="b" anchorCtr="0" compatLnSpc="1">
            <a:prstTxWarp prst="textNoShape">
              <a:avLst/>
            </a:prstTxWarp>
          </a:bodyPr>
          <a:lstStyle>
            <a:lvl1pPr eaLnBrk="0" hangingPunct="0">
              <a:defRPr sz="1200">
                <a:latin typeface="Times"/>
              </a:defRPr>
            </a:lvl1pPr>
          </a:lstStyle>
          <a:p>
            <a:pPr>
              <a:defRPr/>
            </a:pPr>
            <a:endParaRPr lang="en-US"/>
          </a:p>
        </p:txBody>
      </p:sp>
      <p:sp>
        <p:nvSpPr>
          <p:cNvPr id="88071" name="Rectangle 7"/>
          <p:cNvSpPr>
            <a:spLocks noGrp="1" noChangeArrowheads="1"/>
          </p:cNvSpPr>
          <p:nvPr>
            <p:ph type="sldNum" sz="quarter" idx="5"/>
          </p:nvPr>
        </p:nvSpPr>
        <p:spPr bwMode="auto">
          <a:xfrm>
            <a:off x="4024313" y="8918575"/>
            <a:ext cx="3078162" cy="469900"/>
          </a:xfrm>
          <a:prstGeom prst="rect">
            <a:avLst/>
          </a:prstGeom>
          <a:noFill/>
          <a:ln w="9525">
            <a:noFill/>
            <a:miter lim="800000"/>
            <a:headEnd/>
            <a:tailEnd/>
          </a:ln>
          <a:effectLst/>
        </p:spPr>
        <p:txBody>
          <a:bodyPr vert="horz" wrap="square" lIns="93342" tIns="46671" rIns="93342" bIns="46671" numCol="1" anchor="b" anchorCtr="0" compatLnSpc="1">
            <a:prstTxWarp prst="textNoShape">
              <a:avLst/>
            </a:prstTxWarp>
          </a:bodyPr>
          <a:lstStyle>
            <a:lvl1pPr algn="r" eaLnBrk="0" hangingPunct="0">
              <a:defRPr sz="1200">
                <a:latin typeface="Times"/>
              </a:defRPr>
            </a:lvl1pPr>
          </a:lstStyle>
          <a:p>
            <a:pPr>
              <a:defRPr/>
            </a:pPr>
            <a:fld id="{09732143-D104-476D-9F26-514F54AA2EF9}" type="slidenum">
              <a:rPr lang="en-US"/>
              <a:pPr>
                <a:defRPr/>
              </a:pPr>
              <a:t>‹#›</a:t>
            </a:fld>
            <a:endParaRPr lang="en-US"/>
          </a:p>
        </p:txBody>
      </p:sp>
    </p:spTree>
    <p:extLst>
      <p:ext uri="{BB962C8B-B14F-4D97-AF65-F5344CB8AC3E}">
        <p14:creationId xmlns:p14="http://schemas.microsoft.com/office/powerpoint/2010/main" val="29831411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s-MX" smtClean="0"/>
          </a:p>
        </p:txBody>
      </p:sp>
      <p:sp>
        <p:nvSpPr>
          <p:cNvPr id="136196" name="Slide Number Placeholder 3"/>
          <p:cNvSpPr>
            <a:spLocks noGrp="1"/>
          </p:cNvSpPr>
          <p:nvPr>
            <p:ph type="sldNum" sz="quarter" idx="5"/>
          </p:nvPr>
        </p:nvSpPr>
        <p:spPr>
          <a:noFill/>
        </p:spPr>
        <p:txBody>
          <a:bodyPr/>
          <a:lstStyle/>
          <a:p>
            <a:fld id="{FB046292-B197-4287-968E-5F8325A240C9}" type="slidenum">
              <a:rPr lang="en-US" smtClean="0"/>
              <a:pPr/>
              <a:t>1</a:t>
            </a:fld>
            <a:endParaRPr lang="en-US" smtClean="0"/>
          </a:p>
        </p:txBody>
      </p:sp>
    </p:spTree>
    <p:extLst>
      <p:ext uri="{BB962C8B-B14F-4D97-AF65-F5344CB8AC3E}">
        <p14:creationId xmlns:p14="http://schemas.microsoft.com/office/powerpoint/2010/main" val="3600048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endParaRPr lang="es-MX" smtClean="0"/>
          </a:p>
        </p:txBody>
      </p:sp>
      <p:sp>
        <p:nvSpPr>
          <p:cNvPr id="146436" name="Slide Number Placeholder 3"/>
          <p:cNvSpPr>
            <a:spLocks noGrp="1"/>
          </p:cNvSpPr>
          <p:nvPr>
            <p:ph type="sldNum" sz="quarter" idx="5"/>
          </p:nvPr>
        </p:nvSpPr>
        <p:spPr>
          <a:noFill/>
        </p:spPr>
        <p:txBody>
          <a:bodyPr/>
          <a:lstStyle/>
          <a:p>
            <a:fld id="{BCE8C647-75A0-46DB-A7CC-D0293D31B377}" type="slidenum">
              <a:rPr lang="en-US" smtClean="0"/>
              <a:pPr/>
              <a:t>14</a:t>
            </a:fld>
            <a:endParaRPr lang="en-US" smtClean="0"/>
          </a:p>
        </p:txBody>
      </p:sp>
    </p:spTree>
    <p:extLst>
      <p:ext uri="{BB962C8B-B14F-4D97-AF65-F5344CB8AC3E}">
        <p14:creationId xmlns:p14="http://schemas.microsoft.com/office/powerpoint/2010/main" val="3327756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r>
              <a:rPr lang="es-MX" smtClean="0"/>
              <a:t>California community members also tested for residues of chlorpyrifos in their urine. Elevent of the 12 had above average levels of the primary chemical that chlorpyrifos breaks down into in the body. Seven of the 8 women tested above “acceptable” leves for pregnant and nursing women calculated from US EPA information</a:t>
            </a:r>
          </a:p>
        </p:txBody>
      </p:sp>
      <p:sp>
        <p:nvSpPr>
          <p:cNvPr id="147460" name="Slide Number Placeholder 3"/>
          <p:cNvSpPr>
            <a:spLocks noGrp="1"/>
          </p:cNvSpPr>
          <p:nvPr>
            <p:ph type="sldNum" sz="quarter" idx="5"/>
          </p:nvPr>
        </p:nvSpPr>
        <p:spPr>
          <a:noFill/>
        </p:spPr>
        <p:txBody>
          <a:bodyPr/>
          <a:lstStyle/>
          <a:p>
            <a:fld id="{6F160AB6-6B20-4272-BD97-B6662AC4F2CD}" type="slidenum">
              <a:rPr lang="en-US" smtClean="0"/>
              <a:pPr/>
              <a:t>15</a:t>
            </a:fld>
            <a:endParaRPr lang="en-US" smtClean="0"/>
          </a:p>
        </p:txBody>
      </p:sp>
    </p:spTree>
    <p:extLst>
      <p:ext uri="{BB962C8B-B14F-4D97-AF65-F5344CB8AC3E}">
        <p14:creationId xmlns:p14="http://schemas.microsoft.com/office/powerpoint/2010/main" val="2643814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r>
              <a:rPr lang="en-US" smtClean="0"/>
              <a:t>The daycare on the left is literally in the middle of an orchard.</a:t>
            </a:r>
          </a:p>
          <a:p>
            <a:r>
              <a:rPr lang="en-US" smtClean="0"/>
              <a:t>The orchard posted with a Do Not Enter sign on the right is just across the street from a daycare center.</a:t>
            </a:r>
          </a:p>
        </p:txBody>
      </p:sp>
      <p:sp>
        <p:nvSpPr>
          <p:cNvPr id="148484" name="Slide Number Placeholder 3"/>
          <p:cNvSpPr>
            <a:spLocks noGrp="1"/>
          </p:cNvSpPr>
          <p:nvPr>
            <p:ph type="sldNum" sz="quarter" idx="5"/>
          </p:nvPr>
        </p:nvSpPr>
        <p:spPr>
          <a:noFill/>
        </p:spPr>
        <p:txBody>
          <a:bodyPr/>
          <a:lstStyle/>
          <a:p>
            <a:fld id="{D0DD37E8-DF19-4BBD-B497-E2C32984870C}" type="slidenum">
              <a:rPr lang="en-US" smtClean="0"/>
              <a:pPr/>
              <a:t>16</a:t>
            </a:fld>
            <a:endParaRPr lang="en-US" smtClean="0"/>
          </a:p>
        </p:txBody>
      </p:sp>
    </p:spTree>
    <p:extLst>
      <p:ext uri="{BB962C8B-B14F-4D97-AF65-F5344CB8AC3E}">
        <p14:creationId xmlns:p14="http://schemas.microsoft.com/office/powerpoint/2010/main" val="2588284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s-MX" smtClean="0"/>
              <a:t>Studies in the Seattle area have shown that when children eat foods grown with organophosphate pesticides, levels of chemicals associated with those go up in their urine.  When they eat organic foods they go down.</a:t>
            </a:r>
          </a:p>
          <a:p>
            <a:endParaRPr lang="es-MX" smtClean="0"/>
          </a:p>
          <a:p>
            <a:r>
              <a:rPr lang="es-MX" smtClean="0"/>
              <a:t>The scientists tested samples of the children’s food which parents had bought at local stores and washed as part of preparing them.  21% of the food samples contained organophosphate pesticides, often more than one kind.  Overall 11 different organophosphates showed up in the food the children were eating.</a:t>
            </a:r>
          </a:p>
        </p:txBody>
      </p:sp>
      <p:sp>
        <p:nvSpPr>
          <p:cNvPr id="153604" name="Slide Number Placeholder 3"/>
          <p:cNvSpPr>
            <a:spLocks noGrp="1"/>
          </p:cNvSpPr>
          <p:nvPr>
            <p:ph type="sldNum" sz="quarter" idx="5"/>
          </p:nvPr>
        </p:nvSpPr>
        <p:spPr>
          <a:noFill/>
        </p:spPr>
        <p:txBody>
          <a:bodyPr/>
          <a:lstStyle/>
          <a:p>
            <a:fld id="{8B3C48EF-0867-4E48-A38E-AA8B27C2141C}" type="slidenum">
              <a:rPr lang="en-US" smtClean="0"/>
              <a:pPr/>
              <a:t>17</a:t>
            </a:fld>
            <a:endParaRPr lang="en-US" smtClean="0"/>
          </a:p>
        </p:txBody>
      </p:sp>
    </p:spTree>
    <p:extLst>
      <p:ext uri="{BB962C8B-B14F-4D97-AF65-F5344CB8AC3E}">
        <p14:creationId xmlns:p14="http://schemas.microsoft.com/office/powerpoint/2010/main" val="620566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r>
              <a:rPr lang="es-MX" smtClean="0"/>
              <a:t>When a pregnant woman is exposed to pesticides so is her unborn child.  Breastfeeding also delivers pesticides to children, but has important benefits compared to feeding babies formula.  (Formula may also be contaminated with pesticides or other chemicals.)</a:t>
            </a:r>
          </a:p>
          <a:p>
            <a:endParaRPr lang="es-MX" smtClean="0"/>
          </a:p>
          <a:p>
            <a:r>
              <a:rPr lang="es-MX" smtClean="0"/>
              <a:t>Children are very vulnerable in these early stages of life.</a:t>
            </a:r>
          </a:p>
        </p:txBody>
      </p:sp>
      <p:sp>
        <p:nvSpPr>
          <p:cNvPr id="152580" name="Slide Number Placeholder 3"/>
          <p:cNvSpPr>
            <a:spLocks noGrp="1"/>
          </p:cNvSpPr>
          <p:nvPr>
            <p:ph type="sldNum" sz="quarter" idx="5"/>
          </p:nvPr>
        </p:nvSpPr>
        <p:spPr>
          <a:noFill/>
        </p:spPr>
        <p:txBody>
          <a:bodyPr/>
          <a:lstStyle/>
          <a:p>
            <a:fld id="{410B0069-56F5-43D0-9F96-1831CAAB6E99}" type="slidenum">
              <a:rPr lang="en-US" smtClean="0"/>
              <a:pPr/>
              <a:t>18</a:t>
            </a:fld>
            <a:endParaRPr lang="en-US" smtClean="0"/>
          </a:p>
        </p:txBody>
      </p:sp>
    </p:spTree>
    <p:extLst>
      <p:ext uri="{BB962C8B-B14F-4D97-AF65-F5344CB8AC3E}">
        <p14:creationId xmlns:p14="http://schemas.microsoft.com/office/powerpoint/2010/main" val="2120315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r>
              <a:rPr lang="en-US" smtClean="0"/>
              <a:t>Here is a picture from a book for farm workers showing drift hitting children.  That is an important way children are exposed.</a:t>
            </a:r>
          </a:p>
        </p:txBody>
      </p:sp>
      <p:sp>
        <p:nvSpPr>
          <p:cNvPr id="151556" name="Slide Number Placeholder 3"/>
          <p:cNvSpPr>
            <a:spLocks noGrp="1"/>
          </p:cNvSpPr>
          <p:nvPr>
            <p:ph type="sldNum" sz="quarter" idx="5"/>
          </p:nvPr>
        </p:nvSpPr>
        <p:spPr>
          <a:noFill/>
        </p:spPr>
        <p:txBody>
          <a:bodyPr/>
          <a:lstStyle/>
          <a:p>
            <a:fld id="{86BB6C9F-D7C5-40B3-8F59-47E07E450013}" type="slidenum">
              <a:rPr lang="en-US" smtClean="0"/>
              <a:pPr/>
              <a:t>19</a:t>
            </a:fld>
            <a:endParaRPr lang="en-US" smtClean="0"/>
          </a:p>
        </p:txBody>
      </p:sp>
    </p:spTree>
    <p:extLst>
      <p:ext uri="{BB962C8B-B14F-4D97-AF65-F5344CB8AC3E}">
        <p14:creationId xmlns:p14="http://schemas.microsoft.com/office/powerpoint/2010/main" val="1834338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s-MX" smtClean="0"/>
              <a:t>A lot of funding has gone to programs to teach farm worker families to reduce exposures to pesticides at home.  We are told to take off shoes before entering the home, delay hugging our children, wash work clothes separately, etc.</a:t>
            </a:r>
          </a:p>
          <a:p>
            <a:endParaRPr lang="es-MX" smtClean="0"/>
          </a:p>
          <a:p>
            <a:r>
              <a:rPr lang="es-MX" smtClean="0"/>
              <a:t>Studies indicate that these measures may be helpful, but are by no means the solution.  A review of 4 years of programs teaching farm workers certain measures to take in Washington State concluded that the levels of pesticides in people’s bodies were higher at the end of the 4 years.  The contamination in the houses of those who were taught were at the same levels as those who were not.  Relying on these programs also raises civil rights issues which will be discussed later.</a:t>
            </a:r>
          </a:p>
        </p:txBody>
      </p:sp>
      <p:sp>
        <p:nvSpPr>
          <p:cNvPr id="181252" name="Slide Number Placeholder 3"/>
          <p:cNvSpPr>
            <a:spLocks noGrp="1"/>
          </p:cNvSpPr>
          <p:nvPr>
            <p:ph type="sldNum" sz="quarter" idx="5"/>
          </p:nvPr>
        </p:nvSpPr>
        <p:spPr>
          <a:noFill/>
        </p:spPr>
        <p:txBody>
          <a:bodyPr/>
          <a:lstStyle/>
          <a:p>
            <a:fld id="{1BC6F79F-6841-408C-80B5-597787C868F8}" type="slidenum">
              <a:rPr lang="en-US" smtClean="0"/>
              <a:pPr/>
              <a:t>20</a:t>
            </a:fld>
            <a:endParaRPr lang="en-US" smtClean="0"/>
          </a:p>
        </p:txBody>
      </p:sp>
    </p:spTree>
    <p:extLst>
      <p:ext uri="{BB962C8B-B14F-4D97-AF65-F5344CB8AC3E}">
        <p14:creationId xmlns:p14="http://schemas.microsoft.com/office/powerpoint/2010/main" val="1664562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s-MX" smtClean="0"/>
          </a:p>
        </p:txBody>
      </p:sp>
      <p:sp>
        <p:nvSpPr>
          <p:cNvPr id="154628" name="Slide Number Placeholder 3"/>
          <p:cNvSpPr>
            <a:spLocks noGrp="1"/>
          </p:cNvSpPr>
          <p:nvPr>
            <p:ph type="sldNum" sz="quarter" idx="5"/>
          </p:nvPr>
        </p:nvSpPr>
        <p:spPr>
          <a:noFill/>
        </p:spPr>
        <p:txBody>
          <a:bodyPr/>
          <a:lstStyle/>
          <a:p>
            <a:fld id="{6E2E52F3-2F0E-443E-8C52-335CF10968E1}" type="slidenum">
              <a:rPr lang="en-US" smtClean="0"/>
              <a:pPr/>
              <a:t>22</a:t>
            </a:fld>
            <a:endParaRPr lang="en-US" smtClean="0"/>
          </a:p>
        </p:txBody>
      </p:sp>
    </p:spTree>
    <p:extLst>
      <p:ext uri="{BB962C8B-B14F-4D97-AF65-F5344CB8AC3E}">
        <p14:creationId xmlns:p14="http://schemas.microsoft.com/office/powerpoint/2010/main" val="2162666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155652" name="Slide Number Placeholder 3"/>
          <p:cNvSpPr>
            <a:spLocks noGrp="1"/>
          </p:cNvSpPr>
          <p:nvPr>
            <p:ph type="sldNum" sz="quarter" idx="5"/>
          </p:nvPr>
        </p:nvSpPr>
        <p:spPr>
          <a:noFill/>
        </p:spPr>
        <p:txBody>
          <a:bodyPr/>
          <a:lstStyle/>
          <a:p>
            <a:fld id="{008CC77B-3444-4214-9299-69D6540573BA}" type="slidenum">
              <a:rPr lang="en-US" smtClean="0"/>
              <a:pPr/>
              <a:t>23</a:t>
            </a:fld>
            <a:endParaRPr lang="en-US" smtClean="0"/>
          </a:p>
        </p:txBody>
      </p:sp>
    </p:spTree>
    <p:extLst>
      <p:ext uri="{BB962C8B-B14F-4D97-AF65-F5344CB8AC3E}">
        <p14:creationId xmlns:p14="http://schemas.microsoft.com/office/powerpoint/2010/main" val="3544830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r>
              <a:rPr lang="en-US" smtClean="0"/>
              <a:t>Commonly used pesticides to which farm workers and families are exposed are associated with all sorts of other health problems besides acute poisoning.  Studies have found higher rates of these sorts of problems among farm workers and others exposed to agricultural pesticides.</a:t>
            </a:r>
          </a:p>
        </p:txBody>
      </p:sp>
      <p:sp>
        <p:nvSpPr>
          <p:cNvPr id="160772" name="Slide Number Placeholder 3"/>
          <p:cNvSpPr>
            <a:spLocks noGrp="1"/>
          </p:cNvSpPr>
          <p:nvPr>
            <p:ph type="sldNum" sz="quarter" idx="5"/>
          </p:nvPr>
        </p:nvSpPr>
        <p:spPr>
          <a:noFill/>
        </p:spPr>
        <p:txBody>
          <a:bodyPr/>
          <a:lstStyle/>
          <a:p>
            <a:fld id="{97268BD8-49EA-4608-9EA8-9E81EE32C365}" type="slidenum">
              <a:rPr lang="en-US" smtClean="0"/>
              <a:pPr/>
              <a:t>25</a:t>
            </a:fld>
            <a:endParaRPr lang="en-US" smtClean="0"/>
          </a:p>
        </p:txBody>
      </p:sp>
    </p:spTree>
    <p:extLst>
      <p:ext uri="{BB962C8B-B14F-4D97-AF65-F5344CB8AC3E}">
        <p14:creationId xmlns:p14="http://schemas.microsoft.com/office/powerpoint/2010/main" val="222703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es-MX" smtClean="0"/>
          </a:p>
        </p:txBody>
      </p:sp>
      <p:sp>
        <p:nvSpPr>
          <p:cNvPr id="137220" name="Slide Number Placeholder 3"/>
          <p:cNvSpPr>
            <a:spLocks noGrp="1"/>
          </p:cNvSpPr>
          <p:nvPr>
            <p:ph type="sldNum" sz="quarter" idx="5"/>
          </p:nvPr>
        </p:nvSpPr>
        <p:spPr>
          <a:noFill/>
        </p:spPr>
        <p:txBody>
          <a:bodyPr/>
          <a:lstStyle/>
          <a:p>
            <a:fld id="{5255656F-4DBC-4AED-94D9-00942E699C6B}" type="slidenum">
              <a:rPr lang="en-US" smtClean="0"/>
              <a:pPr/>
              <a:t>4</a:t>
            </a:fld>
            <a:endParaRPr lang="en-US" smtClean="0"/>
          </a:p>
        </p:txBody>
      </p:sp>
    </p:spTree>
    <p:extLst>
      <p:ext uri="{BB962C8B-B14F-4D97-AF65-F5344CB8AC3E}">
        <p14:creationId xmlns:p14="http://schemas.microsoft.com/office/powerpoint/2010/main" val="3449031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r>
              <a:rPr lang="en-US" smtClean="0"/>
              <a:t>Some pesticides are known or suspected to cause birth defects.</a:t>
            </a:r>
          </a:p>
          <a:p>
            <a:r>
              <a:rPr lang="en-US" smtClean="0"/>
              <a:t>These are photos of Carlitos, a boy born without arms and legs in 2004 in Florida to farm worker parents who worked in Florida and North Carolina.  Two other children with serious birth defects were born about the same time in the area.  North Carolina health officials determined that Carlitos’ mother may have been exposed to birth-defect-causing pesticides during her pregnancy, and that plausibly these could have caused Carlito’s’ problems.  </a:t>
            </a:r>
          </a:p>
          <a:p>
            <a:endParaRPr lang="en-US" smtClean="0"/>
          </a:p>
        </p:txBody>
      </p:sp>
      <p:sp>
        <p:nvSpPr>
          <p:cNvPr id="161796" name="Slide Number Placeholder 3"/>
          <p:cNvSpPr>
            <a:spLocks noGrp="1"/>
          </p:cNvSpPr>
          <p:nvPr>
            <p:ph type="sldNum" sz="quarter" idx="5"/>
          </p:nvPr>
        </p:nvSpPr>
        <p:spPr>
          <a:noFill/>
        </p:spPr>
        <p:txBody>
          <a:bodyPr/>
          <a:lstStyle/>
          <a:p>
            <a:fld id="{001FE448-BC6F-4590-9CAE-F7CC5E64016E}" type="slidenum">
              <a:rPr lang="en-US" smtClean="0"/>
              <a:pPr/>
              <a:t>26</a:t>
            </a:fld>
            <a:endParaRPr lang="en-US" smtClean="0"/>
          </a:p>
        </p:txBody>
      </p:sp>
    </p:spTree>
    <p:extLst>
      <p:ext uri="{BB962C8B-B14F-4D97-AF65-F5344CB8AC3E}">
        <p14:creationId xmlns:p14="http://schemas.microsoft.com/office/powerpoint/2010/main" val="1120028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r>
              <a:rPr lang="es-MX" smtClean="0"/>
              <a:t>These are two examples of pesticides that can cause birth defects to which Carlitos’ mother was exposed.  How many children around the United States are exposed to these before birth, or afterwards?  </a:t>
            </a:r>
          </a:p>
          <a:p>
            <a:endParaRPr lang="es-MX" smtClean="0"/>
          </a:p>
        </p:txBody>
      </p:sp>
      <p:sp>
        <p:nvSpPr>
          <p:cNvPr id="162820" name="Slide Number Placeholder 3"/>
          <p:cNvSpPr>
            <a:spLocks noGrp="1"/>
          </p:cNvSpPr>
          <p:nvPr>
            <p:ph type="sldNum" sz="quarter" idx="5"/>
          </p:nvPr>
        </p:nvSpPr>
        <p:spPr>
          <a:noFill/>
        </p:spPr>
        <p:txBody>
          <a:bodyPr/>
          <a:lstStyle/>
          <a:p>
            <a:fld id="{302DB450-D16E-4EC8-8E40-AA887F8F292F}" type="slidenum">
              <a:rPr lang="en-US" smtClean="0"/>
              <a:pPr/>
              <a:t>27</a:t>
            </a:fld>
            <a:endParaRPr lang="en-US" smtClean="0"/>
          </a:p>
        </p:txBody>
      </p:sp>
    </p:spTree>
    <p:extLst>
      <p:ext uri="{BB962C8B-B14F-4D97-AF65-F5344CB8AC3E}">
        <p14:creationId xmlns:p14="http://schemas.microsoft.com/office/powerpoint/2010/main" val="700020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r>
              <a:rPr lang="es-MX" smtClean="0"/>
              <a:t>Commonly used pesticides can damage the development of the brain and nervous system (a birth defect) and how well these function.</a:t>
            </a:r>
          </a:p>
        </p:txBody>
      </p:sp>
      <p:sp>
        <p:nvSpPr>
          <p:cNvPr id="163844" name="Slide Number Placeholder 3"/>
          <p:cNvSpPr>
            <a:spLocks noGrp="1"/>
          </p:cNvSpPr>
          <p:nvPr>
            <p:ph type="sldNum" sz="quarter" idx="5"/>
          </p:nvPr>
        </p:nvSpPr>
        <p:spPr>
          <a:noFill/>
        </p:spPr>
        <p:txBody>
          <a:bodyPr/>
          <a:lstStyle/>
          <a:p>
            <a:fld id="{A8363CC7-1A70-486E-A743-63D251D5B059}" type="slidenum">
              <a:rPr lang="en-US" smtClean="0"/>
              <a:pPr/>
              <a:t>28</a:t>
            </a:fld>
            <a:endParaRPr lang="en-US" smtClean="0"/>
          </a:p>
        </p:txBody>
      </p:sp>
    </p:spTree>
    <p:extLst>
      <p:ext uri="{BB962C8B-B14F-4D97-AF65-F5344CB8AC3E}">
        <p14:creationId xmlns:p14="http://schemas.microsoft.com/office/powerpoint/2010/main" val="1817674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r>
              <a:rPr lang="en-US" smtClean="0"/>
              <a:t>Safe alternatives to dangerous pesticides exist for every crop, and indeed there are farmers using them.</a:t>
            </a:r>
          </a:p>
          <a:p>
            <a:endParaRPr lang="en-US" smtClean="0"/>
          </a:p>
          <a:p>
            <a:r>
              <a:rPr lang="en-US" smtClean="0"/>
              <a:t>Organic farming involves thinking about the whole ecosystem of a farm, and working with biology.  Helping beneficial insects and getting rid of habitat for bad insects are two examples.</a:t>
            </a:r>
          </a:p>
        </p:txBody>
      </p:sp>
      <p:sp>
        <p:nvSpPr>
          <p:cNvPr id="178180" name="Slide Number Placeholder 3"/>
          <p:cNvSpPr>
            <a:spLocks noGrp="1"/>
          </p:cNvSpPr>
          <p:nvPr>
            <p:ph type="sldNum" sz="quarter" idx="5"/>
          </p:nvPr>
        </p:nvSpPr>
        <p:spPr>
          <a:noFill/>
        </p:spPr>
        <p:txBody>
          <a:bodyPr/>
          <a:lstStyle/>
          <a:p>
            <a:fld id="{7B8DA11D-F2B0-40AF-83C5-48830D8B7E7D}" type="slidenum">
              <a:rPr lang="en-US" smtClean="0"/>
              <a:pPr/>
              <a:t>29</a:t>
            </a:fld>
            <a:endParaRPr lang="en-US" smtClean="0"/>
          </a:p>
        </p:txBody>
      </p:sp>
    </p:spTree>
    <p:extLst>
      <p:ext uri="{BB962C8B-B14F-4D97-AF65-F5344CB8AC3E}">
        <p14:creationId xmlns:p14="http://schemas.microsoft.com/office/powerpoint/2010/main" val="1039592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4A3AF381-CB1B-462D-BCE8-3DC11CB0D95E}" type="slidenum">
              <a:rPr lang="en-US" smtClean="0"/>
              <a:pPr/>
              <a:t>30</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es-MX" smtClean="0"/>
              <a:t>In the photo on the left, people listen as an organic grower describes how he grows fruit organically.  In the photo on the right a small red wire containing pheremones confuses male moths preventing mating. </a:t>
            </a:r>
          </a:p>
          <a:p>
            <a:pPr eaLnBrk="1" hangingPunct="1"/>
            <a:endParaRPr lang="es-MX" smtClean="0"/>
          </a:p>
          <a:p>
            <a:pPr eaLnBrk="1" hangingPunct="1"/>
            <a:r>
              <a:rPr lang="es-MX" smtClean="0"/>
              <a:t>Organic growers and farm workers think about the whole ecossytem of plants, insects and other animals on the land and how they interact with one another.</a:t>
            </a:r>
          </a:p>
        </p:txBody>
      </p:sp>
    </p:spTree>
    <p:extLst>
      <p:ext uri="{BB962C8B-B14F-4D97-AF65-F5344CB8AC3E}">
        <p14:creationId xmlns:p14="http://schemas.microsoft.com/office/powerpoint/2010/main" val="4098400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r>
              <a:rPr lang="es-MX" smtClean="0"/>
              <a:t>In the photo on the left California farm worker community members set up an air monitor, known as a “Drift Catcher” in their community.  On the right farm worker community members in Washington State learn how to set up Drift Catchers at a training workshop.</a:t>
            </a:r>
          </a:p>
          <a:p>
            <a:endParaRPr lang="es-MX" smtClean="0"/>
          </a:p>
        </p:txBody>
      </p:sp>
      <p:sp>
        <p:nvSpPr>
          <p:cNvPr id="218116" name="Slide Number Placeholder 3"/>
          <p:cNvSpPr>
            <a:spLocks noGrp="1"/>
          </p:cNvSpPr>
          <p:nvPr>
            <p:ph type="sldNum" sz="quarter" idx="5"/>
          </p:nvPr>
        </p:nvSpPr>
        <p:spPr>
          <a:noFill/>
        </p:spPr>
        <p:txBody>
          <a:bodyPr/>
          <a:lstStyle/>
          <a:p>
            <a:fld id="{301C4EE3-17CE-4FED-BCE6-FAE41F6FB291}" type="slidenum">
              <a:rPr lang="en-US" smtClean="0"/>
              <a:pPr/>
              <a:t>32</a:t>
            </a:fld>
            <a:endParaRPr lang="en-US" smtClean="0"/>
          </a:p>
        </p:txBody>
      </p:sp>
    </p:spTree>
    <p:extLst>
      <p:ext uri="{BB962C8B-B14F-4D97-AF65-F5344CB8AC3E}">
        <p14:creationId xmlns:p14="http://schemas.microsoft.com/office/powerpoint/2010/main" val="1003213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r>
              <a:rPr lang="es-MX" smtClean="0"/>
              <a:t>David Zamora was an inspector for the Washington State Department of Agriculture who enforced against drift and other pesticide violations.  Growers contacted the Farm Bureau which enlisted state legislators to pressure the Director of WSDA.  She removed Zamora.  An investigation by the Wenatchee World newspaper a few years later showed that numbers of enforcements went down dramatically after Zamora was removed.</a:t>
            </a:r>
          </a:p>
        </p:txBody>
      </p:sp>
      <p:sp>
        <p:nvSpPr>
          <p:cNvPr id="182276" name="Slide Number Placeholder 3"/>
          <p:cNvSpPr>
            <a:spLocks noGrp="1"/>
          </p:cNvSpPr>
          <p:nvPr>
            <p:ph type="sldNum" sz="quarter" idx="5"/>
          </p:nvPr>
        </p:nvSpPr>
        <p:spPr>
          <a:noFill/>
        </p:spPr>
        <p:txBody>
          <a:bodyPr/>
          <a:lstStyle/>
          <a:p>
            <a:fld id="{B3138B0E-B6AB-4CCE-9984-2C388537624C}" type="slidenum">
              <a:rPr lang="en-US" smtClean="0"/>
              <a:pPr/>
              <a:t>33</a:t>
            </a:fld>
            <a:endParaRPr lang="en-US" smtClean="0"/>
          </a:p>
        </p:txBody>
      </p:sp>
    </p:spTree>
    <p:extLst>
      <p:ext uri="{BB962C8B-B14F-4D97-AF65-F5344CB8AC3E}">
        <p14:creationId xmlns:p14="http://schemas.microsoft.com/office/powerpoint/2010/main" val="2212106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s-MX" smtClean="0"/>
              <a:t>Under the leadership of neuro-toxicologist Dr. Steven Gilbert, the Pesticide Incident Reporting  &amp; Tracking (PIRT) Panel of Washington State voted to recommend that the State monitor the air in agricultural areas for pesticides.  Groups and lobbyists affiliated with pesticide manufacturers and growers who oppose further restrictions on pesticides pressured the Governor to not reappoint Gilbert.  She complied, appointing a scientist who worked for Dow Chemical in the past, and still receives funding from them for research instead.  Public pressure forced the new scientist’s resignation.  The Governor then urged the elimination of PIRT altogether under the guise of the budget crisis, despite the fact that convening the Panel cost very little money.  The legislature eliminated PIRT in 2010.</a:t>
            </a:r>
          </a:p>
        </p:txBody>
      </p:sp>
      <p:sp>
        <p:nvSpPr>
          <p:cNvPr id="183300" name="Slide Number Placeholder 3"/>
          <p:cNvSpPr>
            <a:spLocks noGrp="1"/>
          </p:cNvSpPr>
          <p:nvPr>
            <p:ph type="sldNum" sz="quarter" idx="5"/>
          </p:nvPr>
        </p:nvSpPr>
        <p:spPr>
          <a:noFill/>
        </p:spPr>
        <p:txBody>
          <a:bodyPr/>
          <a:lstStyle/>
          <a:p>
            <a:fld id="{CC5DC34C-1C80-4DEE-8115-C8F4F879FD16}" type="slidenum">
              <a:rPr lang="en-US" smtClean="0"/>
              <a:pPr/>
              <a:t>34</a:t>
            </a:fld>
            <a:endParaRPr lang="en-US" smtClean="0"/>
          </a:p>
        </p:txBody>
      </p:sp>
    </p:spTree>
    <p:extLst>
      <p:ext uri="{BB962C8B-B14F-4D97-AF65-F5344CB8AC3E}">
        <p14:creationId xmlns:p14="http://schemas.microsoft.com/office/powerpoint/2010/main" val="2898146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es-MX" smtClean="0"/>
              <a:t>But overall the percentages are still low.  </a:t>
            </a:r>
          </a:p>
          <a:p>
            <a:endParaRPr lang="es-MX" smtClean="0"/>
          </a:p>
        </p:txBody>
      </p:sp>
      <p:sp>
        <p:nvSpPr>
          <p:cNvPr id="180228" name="Slide Number Placeholder 3"/>
          <p:cNvSpPr>
            <a:spLocks noGrp="1"/>
          </p:cNvSpPr>
          <p:nvPr>
            <p:ph type="sldNum" sz="quarter" idx="5"/>
          </p:nvPr>
        </p:nvSpPr>
        <p:spPr>
          <a:noFill/>
        </p:spPr>
        <p:txBody>
          <a:bodyPr/>
          <a:lstStyle/>
          <a:p>
            <a:fld id="{E26C1C3A-58B9-4A40-B741-F2C2CED8C66D}" type="slidenum">
              <a:rPr lang="en-US" smtClean="0"/>
              <a:pPr/>
              <a:t>35</a:t>
            </a:fld>
            <a:endParaRPr lang="en-US" smtClean="0"/>
          </a:p>
        </p:txBody>
      </p:sp>
    </p:spTree>
    <p:extLst>
      <p:ext uri="{BB962C8B-B14F-4D97-AF65-F5344CB8AC3E}">
        <p14:creationId xmlns:p14="http://schemas.microsoft.com/office/powerpoint/2010/main" val="968283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p:spPr>
        <p:txBody>
          <a:bodyPr/>
          <a:lstStyle/>
          <a:p>
            <a:r>
              <a:rPr lang="es-MX" smtClean="0"/>
              <a:t>These are just some examples of the “Revolving Door”.  This is the term used to describe how people go back and forth between EPA and the industries it is supposed to protect us from.</a:t>
            </a:r>
          </a:p>
        </p:txBody>
      </p:sp>
      <p:sp>
        <p:nvSpPr>
          <p:cNvPr id="187396" name="Slide Number Placeholder 3"/>
          <p:cNvSpPr>
            <a:spLocks noGrp="1"/>
          </p:cNvSpPr>
          <p:nvPr>
            <p:ph type="sldNum" sz="quarter" idx="5"/>
          </p:nvPr>
        </p:nvSpPr>
        <p:spPr>
          <a:noFill/>
        </p:spPr>
        <p:txBody>
          <a:bodyPr/>
          <a:lstStyle/>
          <a:p>
            <a:fld id="{5EBEA8CF-6DEB-4A07-8F16-13E4E7FDB852}" type="slidenum">
              <a:rPr lang="en-US" smtClean="0"/>
              <a:pPr/>
              <a:t>44</a:t>
            </a:fld>
            <a:endParaRPr lang="en-US" smtClean="0"/>
          </a:p>
        </p:txBody>
      </p:sp>
    </p:spTree>
    <p:extLst>
      <p:ext uri="{BB962C8B-B14F-4D97-AF65-F5344CB8AC3E}">
        <p14:creationId xmlns:p14="http://schemas.microsoft.com/office/powerpoint/2010/main" val="171626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smtClean="0"/>
          </a:p>
        </p:txBody>
      </p:sp>
      <p:sp>
        <p:nvSpPr>
          <p:cNvPr id="138244" name="Slide Number Placeholder 3"/>
          <p:cNvSpPr>
            <a:spLocks noGrp="1"/>
          </p:cNvSpPr>
          <p:nvPr>
            <p:ph type="sldNum" sz="quarter" idx="5"/>
          </p:nvPr>
        </p:nvSpPr>
        <p:spPr>
          <a:noFill/>
        </p:spPr>
        <p:txBody>
          <a:bodyPr/>
          <a:lstStyle/>
          <a:p>
            <a:fld id="{1B6901AC-DC34-4C39-AA0B-6A30C10D5694}" type="slidenum">
              <a:rPr lang="en-US" smtClean="0"/>
              <a:pPr/>
              <a:t>5</a:t>
            </a:fld>
            <a:endParaRPr lang="en-US" smtClean="0"/>
          </a:p>
        </p:txBody>
      </p:sp>
    </p:spTree>
    <p:extLst>
      <p:ext uri="{BB962C8B-B14F-4D97-AF65-F5344CB8AC3E}">
        <p14:creationId xmlns:p14="http://schemas.microsoft.com/office/powerpoint/2010/main" val="3020138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r>
              <a:rPr lang="es-MX" smtClean="0"/>
              <a:t>In 2006 9000 scientists and others at EPA took the unusual step of writing a letter through their unions to the head of EPA when he was about to re-register organophosphate pesticides.  The letter objected to what EPA was about to do, said that agribusiness groups had too much influence, and express concerns about children’s health.</a:t>
            </a:r>
          </a:p>
        </p:txBody>
      </p:sp>
      <p:sp>
        <p:nvSpPr>
          <p:cNvPr id="188420" name="Slide Number Placeholder 3"/>
          <p:cNvSpPr>
            <a:spLocks noGrp="1"/>
          </p:cNvSpPr>
          <p:nvPr>
            <p:ph type="sldNum" sz="quarter" idx="5"/>
          </p:nvPr>
        </p:nvSpPr>
        <p:spPr>
          <a:noFill/>
        </p:spPr>
        <p:txBody>
          <a:bodyPr/>
          <a:lstStyle/>
          <a:p>
            <a:fld id="{BF9F4B04-75BD-4289-9342-764C5B800E84}" type="slidenum">
              <a:rPr lang="en-US" smtClean="0"/>
              <a:pPr/>
              <a:t>46</a:t>
            </a:fld>
            <a:endParaRPr lang="en-US" smtClean="0"/>
          </a:p>
        </p:txBody>
      </p:sp>
    </p:spTree>
    <p:extLst>
      <p:ext uri="{BB962C8B-B14F-4D97-AF65-F5344CB8AC3E}">
        <p14:creationId xmlns:p14="http://schemas.microsoft.com/office/powerpoint/2010/main" val="1169811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r>
              <a:rPr lang="es-MX" dirty="0" err="1" smtClean="0"/>
              <a:t>University</a:t>
            </a:r>
            <a:r>
              <a:rPr lang="es-MX" dirty="0" smtClean="0"/>
              <a:t> of California </a:t>
            </a:r>
            <a:r>
              <a:rPr lang="es-MX" dirty="0" err="1" smtClean="0"/>
              <a:t>scientist</a:t>
            </a:r>
            <a:r>
              <a:rPr lang="es-MX" dirty="0" smtClean="0"/>
              <a:t> </a:t>
            </a:r>
            <a:r>
              <a:rPr lang="es-MX" dirty="0" err="1" smtClean="0"/>
              <a:t>Tyrone</a:t>
            </a:r>
            <a:r>
              <a:rPr lang="es-MX" dirty="0" smtClean="0"/>
              <a:t> Hayes </a:t>
            </a:r>
            <a:r>
              <a:rPr lang="es-MX" dirty="0" err="1" smtClean="0"/>
              <a:t>acused</a:t>
            </a:r>
            <a:r>
              <a:rPr lang="es-MX" dirty="0" smtClean="0"/>
              <a:t> </a:t>
            </a:r>
            <a:r>
              <a:rPr lang="es-MX" dirty="0" err="1" smtClean="0"/>
              <a:t>Sungenta</a:t>
            </a:r>
            <a:r>
              <a:rPr lang="es-MX" dirty="0" smtClean="0"/>
              <a:t>, </a:t>
            </a:r>
            <a:r>
              <a:rPr lang="es-MX" dirty="0" err="1" smtClean="0"/>
              <a:t>the</a:t>
            </a:r>
            <a:r>
              <a:rPr lang="es-MX" dirty="0" smtClean="0"/>
              <a:t> </a:t>
            </a:r>
            <a:r>
              <a:rPr lang="es-MX" dirty="0" err="1" smtClean="0"/>
              <a:t>chemical</a:t>
            </a:r>
            <a:r>
              <a:rPr lang="es-MX" dirty="0" smtClean="0"/>
              <a:t> </a:t>
            </a:r>
            <a:r>
              <a:rPr lang="es-MX" dirty="0" err="1" smtClean="0"/>
              <a:t>company</a:t>
            </a:r>
            <a:r>
              <a:rPr lang="es-MX" dirty="0" smtClean="0"/>
              <a:t> </a:t>
            </a:r>
            <a:r>
              <a:rPr lang="es-MX" dirty="0" err="1" smtClean="0"/>
              <a:t>that</a:t>
            </a:r>
            <a:r>
              <a:rPr lang="es-MX" dirty="0" smtClean="0"/>
              <a:t> </a:t>
            </a:r>
            <a:r>
              <a:rPr lang="es-MX" dirty="0" err="1" smtClean="0"/>
              <a:t>funded</a:t>
            </a:r>
            <a:r>
              <a:rPr lang="es-MX" dirty="0" smtClean="0"/>
              <a:t> </a:t>
            </a:r>
            <a:r>
              <a:rPr lang="es-MX" dirty="0" err="1" smtClean="0"/>
              <a:t>his</a:t>
            </a:r>
            <a:r>
              <a:rPr lang="es-MX" dirty="0" smtClean="0"/>
              <a:t> </a:t>
            </a:r>
            <a:r>
              <a:rPr lang="es-MX" dirty="0" err="1" smtClean="0"/>
              <a:t>research</a:t>
            </a:r>
            <a:r>
              <a:rPr lang="es-MX" dirty="0" smtClean="0"/>
              <a:t> </a:t>
            </a:r>
            <a:r>
              <a:rPr lang="es-MX" dirty="0" err="1" smtClean="0"/>
              <a:t>on</a:t>
            </a:r>
            <a:r>
              <a:rPr lang="es-MX" dirty="0" smtClean="0"/>
              <a:t> </a:t>
            </a:r>
            <a:r>
              <a:rPr lang="es-MX" dirty="0" err="1" smtClean="0"/>
              <a:t>their</a:t>
            </a:r>
            <a:r>
              <a:rPr lang="es-MX" dirty="0" smtClean="0"/>
              <a:t> </a:t>
            </a:r>
            <a:r>
              <a:rPr lang="es-MX" dirty="0" err="1" smtClean="0"/>
              <a:t>pesticide</a:t>
            </a:r>
            <a:r>
              <a:rPr lang="es-MX" dirty="0" smtClean="0"/>
              <a:t> </a:t>
            </a:r>
            <a:r>
              <a:rPr lang="es-MX" dirty="0" err="1" smtClean="0"/>
              <a:t>atrazine</a:t>
            </a:r>
            <a:r>
              <a:rPr lang="es-MX" dirty="0" smtClean="0"/>
              <a:t>, of </a:t>
            </a:r>
            <a:r>
              <a:rPr lang="es-MX" dirty="0" err="1" smtClean="0"/>
              <a:t>attempting</a:t>
            </a:r>
            <a:r>
              <a:rPr lang="es-MX" dirty="0" smtClean="0"/>
              <a:t> </a:t>
            </a:r>
            <a:r>
              <a:rPr lang="es-MX" dirty="0" err="1" smtClean="0"/>
              <a:t>to</a:t>
            </a:r>
            <a:r>
              <a:rPr lang="es-MX" dirty="0" smtClean="0"/>
              <a:t> block </a:t>
            </a:r>
            <a:r>
              <a:rPr lang="es-MX" dirty="0" err="1" smtClean="0"/>
              <a:t>him</a:t>
            </a:r>
            <a:r>
              <a:rPr lang="es-MX" dirty="0" smtClean="0"/>
              <a:t> </a:t>
            </a:r>
            <a:r>
              <a:rPr lang="es-MX" dirty="0" err="1" smtClean="0"/>
              <a:t>from</a:t>
            </a:r>
            <a:r>
              <a:rPr lang="es-MX" dirty="0" smtClean="0"/>
              <a:t> </a:t>
            </a:r>
            <a:r>
              <a:rPr lang="es-MX" dirty="0" err="1" smtClean="0"/>
              <a:t>publishing</a:t>
            </a:r>
            <a:r>
              <a:rPr lang="es-MX" dirty="0" smtClean="0"/>
              <a:t> </a:t>
            </a:r>
            <a:r>
              <a:rPr lang="es-MX" dirty="0" err="1" smtClean="0"/>
              <a:t>findings</a:t>
            </a:r>
            <a:r>
              <a:rPr lang="es-MX" dirty="0" smtClean="0"/>
              <a:t> </a:t>
            </a:r>
            <a:r>
              <a:rPr lang="es-MX" dirty="0" err="1" smtClean="0"/>
              <a:t>that</a:t>
            </a:r>
            <a:r>
              <a:rPr lang="es-MX" dirty="0" smtClean="0"/>
              <a:t> </a:t>
            </a:r>
            <a:r>
              <a:rPr lang="es-MX" dirty="0" err="1" smtClean="0"/>
              <a:t>shown</a:t>
            </a:r>
            <a:r>
              <a:rPr lang="es-MX" dirty="0" smtClean="0"/>
              <a:t> </a:t>
            </a:r>
            <a:r>
              <a:rPr lang="es-MX" dirty="0" err="1" smtClean="0"/>
              <a:t>problems</a:t>
            </a:r>
            <a:r>
              <a:rPr lang="es-MX" dirty="0" smtClean="0"/>
              <a:t> in </a:t>
            </a:r>
            <a:r>
              <a:rPr lang="es-MX" dirty="0" err="1" smtClean="0"/>
              <a:t>frogs</a:t>
            </a:r>
            <a:r>
              <a:rPr lang="es-MX" dirty="0" smtClean="0"/>
              <a:t> </a:t>
            </a:r>
            <a:r>
              <a:rPr lang="es-MX" dirty="0" err="1" smtClean="0"/>
              <a:t>from</a:t>
            </a:r>
            <a:r>
              <a:rPr lang="es-MX" dirty="0" smtClean="0"/>
              <a:t> </a:t>
            </a:r>
            <a:r>
              <a:rPr lang="es-MX" dirty="0" err="1" smtClean="0"/>
              <a:t>exposures</a:t>
            </a:r>
            <a:r>
              <a:rPr lang="es-MX" dirty="0" smtClean="0"/>
              <a:t>.  Hayes </a:t>
            </a:r>
            <a:r>
              <a:rPr lang="es-MX" dirty="0" err="1" smtClean="0"/>
              <a:t>obtained</a:t>
            </a:r>
            <a:r>
              <a:rPr lang="es-MX" dirty="0" smtClean="0"/>
              <a:t> </a:t>
            </a:r>
            <a:r>
              <a:rPr lang="es-MX" dirty="0" err="1" smtClean="0"/>
              <a:t>funding</a:t>
            </a:r>
            <a:r>
              <a:rPr lang="es-MX" dirty="0" smtClean="0"/>
              <a:t> </a:t>
            </a:r>
            <a:r>
              <a:rPr lang="es-MX" dirty="0" err="1" smtClean="0"/>
              <a:t>from</a:t>
            </a:r>
            <a:r>
              <a:rPr lang="es-MX" dirty="0" smtClean="0"/>
              <a:t> </a:t>
            </a:r>
            <a:r>
              <a:rPr lang="es-MX" dirty="0" err="1" smtClean="0"/>
              <a:t>another</a:t>
            </a:r>
            <a:r>
              <a:rPr lang="es-MX" dirty="0" smtClean="0"/>
              <a:t> </a:t>
            </a:r>
            <a:r>
              <a:rPr lang="es-MX" dirty="0" err="1" smtClean="0"/>
              <a:t>source</a:t>
            </a:r>
            <a:r>
              <a:rPr lang="es-MX" dirty="0" smtClean="0"/>
              <a:t>, </a:t>
            </a:r>
            <a:r>
              <a:rPr lang="es-MX" dirty="0" err="1" smtClean="0"/>
              <a:t>published</a:t>
            </a:r>
            <a:r>
              <a:rPr lang="es-MX" dirty="0" smtClean="0"/>
              <a:t> </a:t>
            </a:r>
            <a:r>
              <a:rPr lang="es-MX" dirty="0" err="1" smtClean="0"/>
              <a:t>his</a:t>
            </a:r>
            <a:r>
              <a:rPr lang="es-MX" dirty="0" smtClean="0"/>
              <a:t> </a:t>
            </a:r>
            <a:r>
              <a:rPr lang="es-MX" dirty="0" err="1" smtClean="0"/>
              <a:t>findings</a:t>
            </a:r>
            <a:r>
              <a:rPr lang="es-MX" dirty="0" smtClean="0"/>
              <a:t>, and </a:t>
            </a:r>
            <a:r>
              <a:rPr lang="es-MX" dirty="0" err="1" smtClean="0"/>
              <a:t>continued</a:t>
            </a:r>
            <a:r>
              <a:rPr lang="es-MX" dirty="0" smtClean="0"/>
              <a:t> </a:t>
            </a:r>
            <a:r>
              <a:rPr lang="es-MX" dirty="0" err="1" smtClean="0"/>
              <a:t>to</a:t>
            </a:r>
            <a:r>
              <a:rPr lang="es-MX" dirty="0" smtClean="0"/>
              <a:t> </a:t>
            </a:r>
            <a:r>
              <a:rPr lang="es-MX" dirty="0" err="1" smtClean="0"/>
              <a:t>research</a:t>
            </a:r>
            <a:r>
              <a:rPr lang="es-MX" dirty="0" smtClean="0"/>
              <a:t> </a:t>
            </a:r>
            <a:r>
              <a:rPr lang="es-MX" dirty="0" err="1" smtClean="0"/>
              <a:t>separate</a:t>
            </a:r>
            <a:r>
              <a:rPr lang="es-MX" dirty="0" smtClean="0"/>
              <a:t> </a:t>
            </a:r>
            <a:r>
              <a:rPr lang="es-MX" dirty="0" err="1" smtClean="0"/>
              <a:t>from</a:t>
            </a:r>
            <a:r>
              <a:rPr lang="es-MX" dirty="0" smtClean="0"/>
              <a:t> </a:t>
            </a:r>
            <a:r>
              <a:rPr lang="es-MX" dirty="0" err="1" smtClean="0"/>
              <a:t>Syntenta</a:t>
            </a:r>
            <a:r>
              <a:rPr lang="es-MX" dirty="0" smtClean="0"/>
              <a:t>.</a:t>
            </a:r>
          </a:p>
        </p:txBody>
      </p:sp>
      <p:sp>
        <p:nvSpPr>
          <p:cNvPr id="189444" name="Slide Number Placeholder 3"/>
          <p:cNvSpPr>
            <a:spLocks noGrp="1"/>
          </p:cNvSpPr>
          <p:nvPr>
            <p:ph type="sldNum" sz="quarter" idx="5"/>
          </p:nvPr>
        </p:nvSpPr>
        <p:spPr>
          <a:noFill/>
        </p:spPr>
        <p:txBody>
          <a:bodyPr/>
          <a:lstStyle/>
          <a:p>
            <a:fld id="{A46D67DC-4343-4F34-AA6A-B8C77FD15944}" type="slidenum">
              <a:rPr lang="en-US" smtClean="0"/>
              <a:pPr/>
              <a:t>48</a:t>
            </a:fld>
            <a:endParaRPr lang="en-US" smtClean="0"/>
          </a:p>
        </p:txBody>
      </p:sp>
    </p:spTree>
    <p:extLst>
      <p:ext uri="{BB962C8B-B14F-4D97-AF65-F5344CB8AC3E}">
        <p14:creationId xmlns:p14="http://schemas.microsoft.com/office/powerpoint/2010/main" val="468642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r>
              <a:rPr lang="es-MX" smtClean="0"/>
              <a:t>The Mid-America Crop Life Association’s Board is composed almost entirely of representatives of corporations that make or sell pesticides.  The organization sent a letter expressing concerns to Mrs. Obama and used its resources to encourage farmers to send letters as well.</a:t>
            </a:r>
          </a:p>
        </p:txBody>
      </p:sp>
      <p:sp>
        <p:nvSpPr>
          <p:cNvPr id="190468" name="Slide Number Placeholder 3"/>
          <p:cNvSpPr>
            <a:spLocks noGrp="1"/>
          </p:cNvSpPr>
          <p:nvPr>
            <p:ph type="sldNum" sz="quarter" idx="5"/>
          </p:nvPr>
        </p:nvSpPr>
        <p:spPr>
          <a:noFill/>
        </p:spPr>
        <p:txBody>
          <a:bodyPr/>
          <a:lstStyle/>
          <a:p>
            <a:fld id="{C0B73A99-3B16-46AE-A624-6CA398708BC5}" type="slidenum">
              <a:rPr lang="en-US" smtClean="0"/>
              <a:pPr/>
              <a:t>49</a:t>
            </a:fld>
            <a:endParaRPr lang="en-US" smtClean="0"/>
          </a:p>
        </p:txBody>
      </p:sp>
    </p:spTree>
    <p:extLst>
      <p:ext uri="{BB962C8B-B14F-4D97-AF65-F5344CB8AC3E}">
        <p14:creationId xmlns:p14="http://schemas.microsoft.com/office/powerpoint/2010/main" val="3789045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MX" dirty="0"/>
          </a:p>
        </p:txBody>
      </p:sp>
      <p:sp>
        <p:nvSpPr>
          <p:cNvPr id="4" name="Slide Number Placeholder 3"/>
          <p:cNvSpPr>
            <a:spLocks noGrp="1"/>
          </p:cNvSpPr>
          <p:nvPr>
            <p:ph type="sldNum" sz="quarter" idx="10"/>
          </p:nvPr>
        </p:nvSpPr>
        <p:spPr/>
        <p:txBody>
          <a:bodyPr/>
          <a:lstStyle/>
          <a:p>
            <a:pPr>
              <a:defRPr/>
            </a:pPr>
            <a:fld id="{09732143-D104-476D-9F26-514F54AA2EF9}" type="slidenum">
              <a:rPr lang="en-US" smtClean="0"/>
              <a:pPr>
                <a:defRPr/>
              </a:pPr>
              <a:t>70</a:t>
            </a:fld>
            <a:endParaRPr lang="en-US"/>
          </a:p>
        </p:txBody>
      </p:sp>
    </p:spTree>
    <p:extLst>
      <p:ext uri="{BB962C8B-B14F-4D97-AF65-F5344CB8AC3E}">
        <p14:creationId xmlns:p14="http://schemas.microsoft.com/office/powerpoint/2010/main" val="4047018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r>
              <a:rPr lang="es-MX" smtClean="0"/>
              <a:t>Farm worker children are exposed at their homes, daycares and schools.  Some also go into the orchards to work or if their parents take them there.  Some may go into them to play even though there are warning signs about that.</a:t>
            </a:r>
          </a:p>
          <a:p>
            <a:endParaRPr lang="es-MX" smtClean="0"/>
          </a:p>
          <a:p>
            <a:r>
              <a:rPr lang="es-MX" smtClean="0"/>
              <a:t>Based on Department of Labor numbers, there may be as many as 250,000 teenagers doing farm work, including up to 75,000 who are between 14 and 17.  A national report in 2000 said that 7% of farm workers with children 5 years or younger took their children to the fields with them, at least sometimes. </a:t>
            </a:r>
          </a:p>
        </p:txBody>
      </p:sp>
      <p:sp>
        <p:nvSpPr>
          <p:cNvPr id="150532" name="Slide Number Placeholder 3"/>
          <p:cNvSpPr>
            <a:spLocks noGrp="1"/>
          </p:cNvSpPr>
          <p:nvPr>
            <p:ph type="sldNum" sz="quarter" idx="5"/>
          </p:nvPr>
        </p:nvSpPr>
        <p:spPr>
          <a:noFill/>
        </p:spPr>
        <p:txBody>
          <a:bodyPr/>
          <a:lstStyle/>
          <a:p>
            <a:fld id="{84A0F92B-7006-442F-9202-69013CDD3A7C}" type="slidenum">
              <a:rPr lang="en-US" smtClean="0"/>
              <a:pPr/>
              <a:t>73</a:t>
            </a:fld>
            <a:endParaRPr lang="en-US" smtClean="0"/>
          </a:p>
        </p:txBody>
      </p:sp>
    </p:spTree>
    <p:extLst>
      <p:ext uri="{BB962C8B-B14F-4D97-AF65-F5344CB8AC3E}">
        <p14:creationId xmlns:p14="http://schemas.microsoft.com/office/powerpoint/2010/main" val="2836004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p:spPr>
        <p:txBody>
          <a:bodyPr/>
          <a:lstStyle/>
          <a:p>
            <a:endParaRPr lang="en-US" smtClean="0"/>
          </a:p>
        </p:txBody>
      </p:sp>
      <p:sp>
        <p:nvSpPr>
          <p:cNvPr id="204804" name="Slide Number Placeholder 3"/>
          <p:cNvSpPr>
            <a:spLocks noGrp="1"/>
          </p:cNvSpPr>
          <p:nvPr>
            <p:ph type="sldNum" sz="quarter" idx="5"/>
          </p:nvPr>
        </p:nvSpPr>
        <p:spPr>
          <a:noFill/>
        </p:spPr>
        <p:txBody>
          <a:bodyPr/>
          <a:lstStyle/>
          <a:p>
            <a:fld id="{0F342FE6-B559-438C-B916-62DACC713CF4}" type="slidenum">
              <a:rPr lang="en-US" smtClean="0"/>
              <a:pPr/>
              <a:t>74</a:t>
            </a:fld>
            <a:endParaRPr lang="en-US" smtClean="0"/>
          </a:p>
        </p:txBody>
      </p:sp>
    </p:spTree>
    <p:extLst>
      <p:ext uri="{BB962C8B-B14F-4D97-AF65-F5344CB8AC3E}">
        <p14:creationId xmlns:p14="http://schemas.microsoft.com/office/powerpoint/2010/main" val="1280601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r>
              <a:rPr lang="es-MX" smtClean="0"/>
              <a:t>In Washington State workers who handle “organophosphates” and “carbamates” are monitored under a program resulting from a worker’s lawsuit.  Blood tests show whether an important chemical in the nervous system (“cholinesterase”) is going down.  In the first year for 1 in every 5 handlers, cholinesterase went down more than 20% when they handled the pesticides.  The program has helped to reduce the numbers of handlers experiencing that.  It’s goal is to protect workers before they get poisoned.</a:t>
            </a:r>
          </a:p>
        </p:txBody>
      </p:sp>
      <p:sp>
        <p:nvSpPr>
          <p:cNvPr id="142340" name="Slide Number Placeholder 3"/>
          <p:cNvSpPr>
            <a:spLocks noGrp="1"/>
          </p:cNvSpPr>
          <p:nvPr>
            <p:ph type="sldNum" sz="quarter" idx="5"/>
          </p:nvPr>
        </p:nvSpPr>
        <p:spPr>
          <a:noFill/>
        </p:spPr>
        <p:txBody>
          <a:bodyPr/>
          <a:lstStyle/>
          <a:p>
            <a:fld id="{1F5002A8-E2E2-40C4-B584-B00C9237DF9E}" type="slidenum">
              <a:rPr lang="en-US" smtClean="0"/>
              <a:pPr/>
              <a:t>75</a:t>
            </a:fld>
            <a:endParaRPr lang="en-US" smtClean="0"/>
          </a:p>
        </p:txBody>
      </p:sp>
    </p:spTree>
    <p:extLst>
      <p:ext uri="{BB962C8B-B14F-4D97-AF65-F5344CB8AC3E}">
        <p14:creationId xmlns:p14="http://schemas.microsoft.com/office/powerpoint/2010/main" val="1050994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p:spPr>
        <p:txBody>
          <a:bodyPr/>
          <a:lstStyle/>
          <a:p>
            <a:r>
              <a:rPr lang="es-MX" smtClean="0"/>
              <a:t>This graph shows chlorpyrifos (Lorsban) found in the air by one of the families in Washington State in 2006.  We do not know if there was any spraying on the land right next to the family’s home on any of these days, but chlorpyrifos was in the air in their yard every single day.  The line in the middle shows the concentrations above which some would say people should be concerned with respect to a one year old child.  As you can see on many different days chlorpyrifos was in the air at higher levels.  Farm worker groups do not agree that the lower levels are safe though, because the “safe” levels are based on information from the pesticide manufacturer.  Safety calculations do not take into account the full range of studies that have been done.  </a:t>
            </a:r>
          </a:p>
          <a:p>
            <a:endParaRPr lang="es-MX" smtClean="0"/>
          </a:p>
          <a:p>
            <a:endParaRPr lang="es-MX" smtClean="0"/>
          </a:p>
        </p:txBody>
      </p:sp>
      <p:sp>
        <p:nvSpPr>
          <p:cNvPr id="219140" name="Slide Number Placeholder 3"/>
          <p:cNvSpPr>
            <a:spLocks noGrp="1"/>
          </p:cNvSpPr>
          <p:nvPr>
            <p:ph type="sldNum" sz="quarter" idx="5"/>
          </p:nvPr>
        </p:nvSpPr>
        <p:spPr>
          <a:noFill/>
        </p:spPr>
        <p:txBody>
          <a:bodyPr/>
          <a:lstStyle/>
          <a:p>
            <a:fld id="{CBD8F4F1-C220-4367-8F42-57BD85B69EA5}" type="slidenum">
              <a:rPr lang="en-US" smtClean="0"/>
              <a:pPr/>
              <a:t>76</a:t>
            </a:fld>
            <a:endParaRPr lang="en-US" smtClean="0"/>
          </a:p>
        </p:txBody>
      </p:sp>
    </p:spTree>
    <p:extLst>
      <p:ext uri="{BB962C8B-B14F-4D97-AF65-F5344CB8AC3E}">
        <p14:creationId xmlns:p14="http://schemas.microsoft.com/office/powerpoint/2010/main" val="2975633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r>
              <a:rPr lang="es-MX" smtClean="0"/>
              <a:t>When scientists made results available from air monitoring they did in 2008 for chlorpyrifos and another organophosphate, they downplayed the significance of the findings.  The levels in the air were lower than screening levels, (“levels of concern”).  The Farm Worker Pesticide Project decided to find out where those levels came from.</a:t>
            </a:r>
          </a:p>
          <a:p>
            <a:endParaRPr lang="es-MX" smtClean="0"/>
          </a:p>
        </p:txBody>
      </p:sp>
      <p:sp>
        <p:nvSpPr>
          <p:cNvPr id="184324" name="Slide Number Placeholder 3"/>
          <p:cNvSpPr>
            <a:spLocks noGrp="1"/>
          </p:cNvSpPr>
          <p:nvPr>
            <p:ph type="sldNum" sz="quarter" idx="5"/>
          </p:nvPr>
        </p:nvSpPr>
        <p:spPr>
          <a:noFill/>
        </p:spPr>
        <p:txBody>
          <a:bodyPr/>
          <a:lstStyle/>
          <a:p>
            <a:fld id="{CBDAB8D0-6240-48A6-BC9B-44D4B69F2EDC}" type="slidenum">
              <a:rPr lang="en-US" smtClean="0"/>
              <a:pPr/>
              <a:t>77</a:t>
            </a:fld>
            <a:endParaRPr lang="en-US" smtClean="0"/>
          </a:p>
        </p:txBody>
      </p:sp>
    </p:spTree>
    <p:extLst>
      <p:ext uri="{BB962C8B-B14F-4D97-AF65-F5344CB8AC3E}">
        <p14:creationId xmlns:p14="http://schemas.microsoft.com/office/powerpoint/2010/main" val="3130886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r>
              <a:rPr lang="es-MX" smtClean="0"/>
              <a:t>In study after study, scientists have collected urine samples from children, dust from the floor in areas where they play, and other information.  Because of these it has been clear for decades that farm worker children are being exposed and that both drift and the take-home pathway are to blame.  Children whose parents don’t work in the fields are exposed through drift.</a:t>
            </a:r>
          </a:p>
          <a:p>
            <a:endParaRPr lang="es-MX" smtClean="0"/>
          </a:p>
          <a:p>
            <a:r>
              <a:rPr lang="es-MX" smtClean="0"/>
              <a:t>The photo on the right shows a special vest used in a study of 8 children in Washington State living within 15 to 200 meters of a potato field.  The vest had electronic equipment in it that let scientists track where the children went.  None went into the fields.  Nonetheless, the pesticide residues in their urine and on their hands went up after the fields were sprayed. Playground equipment and the air were contaminated.  This happened although the scientists felt the applicators were particularly careful because they knew they were being watched.  The scientists called the contamination levels “low” but scientific studies indicate that our cause for concern is valid.</a:t>
            </a:r>
          </a:p>
        </p:txBody>
      </p:sp>
      <p:sp>
        <p:nvSpPr>
          <p:cNvPr id="149508" name="Slide Number Placeholder 3"/>
          <p:cNvSpPr>
            <a:spLocks noGrp="1"/>
          </p:cNvSpPr>
          <p:nvPr>
            <p:ph type="sldNum" sz="quarter" idx="5"/>
          </p:nvPr>
        </p:nvSpPr>
        <p:spPr>
          <a:noFill/>
        </p:spPr>
        <p:txBody>
          <a:bodyPr/>
          <a:lstStyle/>
          <a:p>
            <a:fld id="{4AA42F2A-BCC8-4199-B53A-B37461876AED}" type="slidenum">
              <a:rPr lang="en-US" smtClean="0"/>
              <a:pPr/>
              <a:t>81</a:t>
            </a:fld>
            <a:endParaRPr lang="en-US" smtClean="0"/>
          </a:p>
        </p:txBody>
      </p:sp>
    </p:spTree>
    <p:extLst>
      <p:ext uri="{BB962C8B-B14F-4D97-AF65-F5344CB8AC3E}">
        <p14:creationId xmlns:p14="http://schemas.microsoft.com/office/powerpoint/2010/main" val="22319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s-MX" smtClean="0"/>
              <a:t>Chemicals called “fluorescent tracers” can be mixed with pesticides to show where pesticides end up.  On the left is an airblast applicator with his respirator and goggles. After he applied pesticides for 90 minutes, scientists shined a special “black light” on him in a dark room.  In the photo on the right, you can see where the pesticides came in contact with his body.  That’s where it is blue. </a:t>
            </a:r>
          </a:p>
        </p:txBody>
      </p:sp>
      <p:sp>
        <p:nvSpPr>
          <p:cNvPr id="139268" name="Slide Number Placeholder 3"/>
          <p:cNvSpPr>
            <a:spLocks noGrp="1"/>
          </p:cNvSpPr>
          <p:nvPr>
            <p:ph type="sldNum" sz="quarter" idx="5"/>
          </p:nvPr>
        </p:nvSpPr>
        <p:spPr>
          <a:noFill/>
        </p:spPr>
        <p:txBody>
          <a:bodyPr/>
          <a:lstStyle/>
          <a:p>
            <a:fld id="{A0469799-CA00-4F54-BD13-38488FFF962B}" type="slidenum">
              <a:rPr lang="en-US" smtClean="0"/>
              <a:pPr/>
              <a:t>7</a:t>
            </a:fld>
            <a:endParaRPr lang="en-US" smtClean="0"/>
          </a:p>
        </p:txBody>
      </p:sp>
    </p:spTree>
    <p:extLst>
      <p:ext uri="{BB962C8B-B14F-4D97-AF65-F5344CB8AC3E}">
        <p14:creationId xmlns:p14="http://schemas.microsoft.com/office/powerpoint/2010/main" val="1095804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r>
              <a:rPr lang="es-MX" smtClean="0"/>
              <a:t>These are just a few examples of poisonings involving workers in Washington State. In the last example, Maria Mendoza (photo) and 5 other workers tending grapes were poisoned by “malathion” drift from a helicopter application on nearby cherry trees.  It was obvious that the malathion was the cause of their sudden extreme illness which necessitated their being taken by emergency vehicles to local emergency rooms.  Nonetheless it took over 5 years and law suit for a fine and a temporary license suspension to be imposed.</a:t>
            </a:r>
          </a:p>
        </p:txBody>
      </p:sp>
      <p:sp>
        <p:nvSpPr>
          <p:cNvPr id="156676" name="Slide Number Placeholder 3"/>
          <p:cNvSpPr>
            <a:spLocks noGrp="1"/>
          </p:cNvSpPr>
          <p:nvPr>
            <p:ph type="sldNum" sz="quarter" idx="5"/>
          </p:nvPr>
        </p:nvSpPr>
        <p:spPr>
          <a:noFill/>
        </p:spPr>
        <p:txBody>
          <a:bodyPr/>
          <a:lstStyle/>
          <a:p>
            <a:fld id="{C7E88A6D-9EC1-4028-8260-05571CED853E}" type="slidenum">
              <a:rPr lang="en-US" smtClean="0"/>
              <a:pPr/>
              <a:t>83</a:t>
            </a:fld>
            <a:endParaRPr lang="en-US" smtClean="0"/>
          </a:p>
        </p:txBody>
      </p:sp>
    </p:spTree>
    <p:extLst>
      <p:ext uri="{BB962C8B-B14F-4D97-AF65-F5344CB8AC3E}">
        <p14:creationId xmlns:p14="http://schemas.microsoft.com/office/powerpoint/2010/main" val="448745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r>
              <a:rPr lang="en-US" smtClean="0"/>
              <a:t>Families, including children, suffer acute poisonings, too.  This happens because homes, schools, daycares, and other workplaces are near fields and orchards where pesticides are applied.</a:t>
            </a:r>
          </a:p>
        </p:txBody>
      </p:sp>
      <p:sp>
        <p:nvSpPr>
          <p:cNvPr id="157700" name="Slide Number Placeholder 3"/>
          <p:cNvSpPr>
            <a:spLocks noGrp="1"/>
          </p:cNvSpPr>
          <p:nvPr>
            <p:ph type="sldNum" sz="quarter" idx="5"/>
          </p:nvPr>
        </p:nvSpPr>
        <p:spPr>
          <a:noFill/>
        </p:spPr>
        <p:txBody>
          <a:bodyPr/>
          <a:lstStyle/>
          <a:p>
            <a:fld id="{E9B30CA5-CA0B-4201-9386-A445E1BC0A9B}" type="slidenum">
              <a:rPr lang="en-US" smtClean="0"/>
              <a:pPr/>
              <a:t>85</a:t>
            </a:fld>
            <a:endParaRPr lang="en-US" smtClean="0"/>
          </a:p>
        </p:txBody>
      </p:sp>
    </p:spTree>
    <p:extLst>
      <p:ext uri="{BB962C8B-B14F-4D97-AF65-F5344CB8AC3E}">
        <p14:creationId xmlns:p14="http://schemas.microsoft.com/office/powerpoint/2010/main" val="4236375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endParaRPr lang="es-MX" smtClean="0"/>
          </a:p>
        </p:txBody>
      </p:sp>
      <p:sp>
        <p:nvSpPr>
          <p:cNvPr id="192516" name="Slide Number Placeholder 3"/>
          <p:cNvSpPr>
            <a:spLocks noGrp="1"/>
          </p:cNvSpPr>
          <p:nvPr>
            <p:ph type="sldNum" sz="quarter" idx="5"/>
          </p:nvPr>
        </p:nvSpPr>
        <p:spPr>
          <a:noFill/>
        </p:spPr>
        <p:txBody>
          <a:bodyPr/>
          <a:lstStyle/>
          <a:p>
            <a:fld id="{D695856A-D674-4275-8E7D-B6C246AC3197}" type="slidenum">
              <a:rPr lang="en-US" smtClean="0"/>
              <a:pPr/>
              <a:t>86</a:t>
            </a:fld>
            <a:endParaRPr lang="en-US" smtClean="0"/>
          </a:p>
        </p:txBody>
      </p:sp>
    </p:spTree>
    <p:extLst>
      <p:ext uri="{BB962C8B-B14F-4D97-AF65-F5344CB8AC3E}">
        <p14:creationId xmlns:p14="http://schemas.microsoft.com/office/powerpoint/2010/main" val="2713506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endParaRPr lang="en-US" smtClean="0"/>
          </a:p>
        </p:txBody>
      </p:sp>
      <p:sp>
        <p:nvSpPr>
          <p:cNvPr id="195588" name="Slide Number Placeholder 3"/>
          <p:cNvSpPr>
            <a:spLocks noGrp="1"/>
          </p:cNvSpPr>
          <p:nvPr>
            <p:ph type="sldNum" sz="quarter" idx="5"/>
          </p:nvPr>
        </p:nvSpPr>
        <p:spPr>
          <a:noFill/>
        </p:spPr>
        <p:txBody>
          <a:bodyPr/>
          <a:lstStyle/>
          <a:p>
            <a:fld id="{D4477F1F-05C4-4380-AD31-A64108C22EAF}" type="slidenum">
              <a:rPr lang="en-US" smtClean="0"/>
              <a:pPr/>
              <a:t>87</a:t>
            </a:fld>
            <a:endParaRPr lang="en-US" smtClean="0"/>
          </a:p>
        </p:txBody>
      </p:sp>
    </p:spTree>
    <p:extLst>
      <p:ext uri="{BB962C8B-B14F-4D97-AF65-F5344CB8AC3E}">
        <p14:creationId xmlns:p14="http://schemas.microsoft.com/office/powerpoint/2010/main" val="1832080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r>
              <a:rPr lang="en-US" b="1" smtClean="0"/>
              <a:t>In this example, pregnant mice are given a small dose of the </a:t>
            </a:r>
            <a:r>
              <a:rPr lang="en-US" smtClean="0"/>
              <a:t>OP pesticide chlorpyrifos.  Their children are then put one by one into a maze.  Food is hidden in the maze, and the mice are hungry.  The ones who have not been exposed to chlorpyrifos before birth learn very quickly how to go through the maze to their food.  They are fast and alert.  The exposed mice, on the other hand, are slow and confused.  They hesitate and they take a longer time to get to their food.  The exposures in this study are in the same range as those which human beings experience.</a:t>
            </a:r>
          </a:p>
          <a:p>
            <a:endParaRPr lang="en-US" smtClean="0"/>
          </a:p>
          <a:p>
            <a:r>
              <a:rPr lang="en-US" smtClean="0"/>
              <a:t>This is just example of countless studies, including many that expose animals to concentrations of OPs akin to what farm workers and others are being exposed to. </a:t>
            </a:r>
          </a:p>
        </p:txBody>
      </p:sp>
      <p:sp>
        <p:nvSpPr>
          <p:cNvPr id="168964" name="Slide Number Placeholder 3"/>
          <p:cNvSpPr>
            <a:spLocks noGrp="1"/>
          </p:cNvSpPr>
          <p:nvPr>
            <p:ph type="sldNum" sz="quarter" idx="5"/>
          </p:nvPr>
        </p:nvSpPr>
        <p:spPr>
          <a:noFill/>
        </p:spPr>
        <p:txBody>
          <a:bodyPr/>
          <a:lstStyle/>
          <a:p>
            <a:fld id="{2D96FB84-84E6-49D1-AEA5-0A846DF3916A}" type="slidenum">
              <a:rPr lang="en-US" smtClean="0"/>
              <a:pPr/>
              <a:t>88</a:t>
            </a:fld>
            <a:endParaRPr lang="en-US" smtClean="0"/>
          </a:p>
        </p:txBody>
      </p:sp>
    </p:spTree>
    <p:extLst>
      <p:ext uri="{BB962C8B-B14F-4D97-AF65-F5344CB8AC3E}">
        <p14:creationId xmlns:p14="http://schemas.microsoft.com/office/powerpoint/2010/main" val="428478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endParaRPr lang="es-MX" smtClean="0"/>
          </a:p>
        </p:txBody>
      </p:sp>
      <p:sp>
        <p:nvSpPr>
          <p:cNvPr id="171012" name="Slide Number Placeholder 3"/>
          <p:cNvSpPr>
            <a:spLocks noGrp="1"/>
          </p:cNvSpPr>
          <p:nvPr>
            <p:ph type="sldNum" sz="quarter" idx="5"/>
          </p:nvPr>
        </p:nvSpPr>
        <p:spPr>
          <a:noFill/>
        </p:spPr>
        <p:txBody>
          <a:bodyPr/>
          <a:lstStyle/>
          <a:p>
            <a:fld id="{B59F80F2-31E1-412E-99BC-977313D1FC52}" type="slidenum">
              <a:rPr lang="en-US" smtClean="0"/>
              <a:pPr/>
              <a:t>89</a:t>
            </a:fld>
            <a:endParaRPr lang="en-US" smtClean="0"/>
          </a:p>
        </p:txBody>
      </p:sp>
    </p:spTree>
    <p:extLst>
      <p:ext uri="{BB962C8B-B14F-4D97-AF65-F5344CB8AC3E}">
        <p14:creationId xmlns:p14="http://schemas.microsoft.com/office/powerpoint/2010/main" val="3327888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s-MX" smtClean="0"/>
          </a:p>
        </p:txBody>
      </p:sp>
      <p:sp>
        <p:nvSpPr>
          <p:cNvPr id="172036" name="Slide Number Placeholder 3"/>
          <p:cNvSpPr>
            <a:spLocks noGrp="1"/>
          </p:cNvSpPr>
          <p:nvPr>
            <p:ph type="sldNum" sz="quarter" idx="5"/>
          </p:nvPr>
        </p:nvSpPr>
        <p:spPr>
          <a:noFill/>
        </p:spPr>
        <p:txBody>
          <a:bodyPr/>
          <a:lstStyle/>
          <a:p>
            <a:fld id="{764C77D2-0207-4652-941E-F8410149F548}" type="slidenum">
              <a:rPr lang="en-US" smtClean="0"/>
              <a:pPr/>
              <a:t>91</a:t>
            </a:fld>
            <a:endParaRPr lang="en-US" smtClean="0"/>
          </a:p>
        </p:txBody>
      </p:sp>
    </p:spTree>
    <p:extLst>
      <p:ext uri="{BB962C8B-B14F-4D97-AF65-F5344CB8AC3E}">
        <p14:creationId xmlns:p14="http://schemas.microsoft.com/office/powerpoint/2010/main" val="31001447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r>
              <a:rPr lang="es-MX" dirty="0" err="1" smtClean="0"/>
              <a:t>Studies</a:t>
            </a:r>
            <a:r>
              <a:rPr lang="es-MX" dirty="0" smtClean="0"/>
              <a:t> in </a:t>
            </a:r>
            <a:r>
              <a:rPr lang="es-MX" dirty="0" err="1" smtClean="0"/>
              <a:t>Oregon</a:t>
            </a:r>
            <a:r>
              <a:rPr lang="es-MX" dirty="0" smtClean="0"/>
              <a:t>, Arizona, North Carolina and Ecuador </a:t>
            </a:r>
            <a:r>
              <a:rPr lang="es-MX" dirty="0" err="1" smtClean="0"/>
              <a:t>find</a:t>
            </a:r>
            <a:r>
              <a:rPr lang="es-MX" dirty="0" smtClean="0"/>
              <a:t> </a:t>
            </a:r>
            <a:r>
              <a:rPr lang="es-MX" dirty="0" err="1" smtClean="0"/>
              <a:t>that</a:t>
            </a:r>
            <a:r>
              <a:rPr lang="es-MX" dirty="0" smtClean="0"/>
              <a:t> </a:t>
            </a:r>
            <a:r>
              <a:rPr lang="es-MX" dirty="0" err="1" smtClean="0"/>
              <a:t>farm</a:t>
            </a:r>
            <a:r>
              <a:rPr lang="es-MX" dirty="0" smtClean="0"/>
              <a:t> </a:t>
            </a:r>
            <a:r>
              <a:rPr lang="es-MX" dirty="0" err="1" smtClean="0"/>
              <a:t>workers</a:t>
            </a:r>
            <a:r>
              <a:rPr lang="es-MX" dirty="0" smtClean="0"/>
              <a:t> and </a:t>
            </a:r>
            <a:r>
              <a:rPr lang="es-MX" dirty="0" err="1" smtClean="0"/>
              <a:t>our</a:t>
            </a:r>
            <a:r>
              <a:rPr lang="es-MX" dirty="0" smtClean="0"/>
              <a:t> </a:t>
            </a:r>
            <a:r>
              <a:rPr lang="es-MX" dirty="0" err="1" smtClean="0"/>
              <a:t>children</a:t>
            </a:r>
            <a:r>
              <a:rPr lang="es-MX" dirty="0" smtClean="0"/>
              <a:t> do </a:t>
            </a:r>
            <a:r>
              <a:rPr lang="es-MX" dirty="0" err="1" smtClean="0"/>
              <a:t>not</a:t>
            </a:r>
            <a:r>
              <a:rPr lang="es-MX" dirty="0" smtClean="0"/>
              <a:t> do as </a:t>
            </a:r>
            <a:r>
              <a:rPr lang="es-MX" dirty="0" err="1" smtClean="0"/>
              <a:t>well</a:t>
            </a:r>
            <a:r>
              <a:rPr lang="es-MX" dirty="0" smtClean="0"/>
              <a:t> as </a:t>
            </a:r>
            <a:r>
              <a:rPr lang="es-MX" dirty="0" err="1" smtClean="0"/>
              <a:t>other</a:t>
            </a:r>
            <a:r>
              <a:rPr lang="es-MX" dirty="0" smtClean="0"/>
              <a:t> </a:t>
            </a:r>
            <a:r>
              <a:rPr lang="es-MX" dirty="0" err="1" smtClean="0"/>
              <a:t>people</a:t>
            </a:r>
            <a:r>
              <a:rPr lang="es-MX" dirty="0" smtClean="0"/>
              <a:t> </a:t>
            </a:r>
            <a:r>
              <a:rPr lang="es-MX" dirty="0" err="1" smtClean="0"/>
              <a:t>less</a:t>
            </a:r>
            <a:r>
              <a:rPr lang="es-MX" dirty="0" smtClean="0"/>
              <a:t> </a:t>
            </a:r>
            <a:r>
              <a:rPr lang="es-MX" dirty="0" err="1" smtClean="0"/>
              <a:t>exposed</a:t>
            </a:r>
            <a:r>
              <a:rPr lang="es-MX" dirty="0" smtClean="0"/>
              <a:t> </a:t>
            </a:r>
            <a:r>
              <a:rPr lang="es-MX" dirty="0" err="1" smtClean="0"/>
              <a:t>to</a:t>
            </a:r>
            <a:r>
              <a:rPr lang="es-MX" dirty="0" smtClean="0"/>
              <a:t> </a:t>
            </a:r>
            <a:r>
              <a:rPr lang="es-MX" dirty="0" err="1" smtClean="0"/>
              <a:t>organophosphates</a:t>
            </a:r>
            <a:r>
              <a:rPr lang="es-MX" dirty="0" smtClean="0"/>
              <a:t> </a:t>
            </a:r>
            <a:r>
              <a:rPr lang="es-MX" dirty="0" err="1" smtClean="0"/>
              <a:t>on</a:t>
            </a:r>
            <a:r>
              <a:rPr lang="es-MX" dirty="0" smtClean="0"/>
              <a:t> </a:t>
            </a:r>
            <a:r>
              <a:rPr lang="es-MX" dirty="0" err="1" smtClean="0"/>
              <a:t>neurological</a:t>
            </a:r>
            <a:r>
              <a:rPr lang="es-MX" dirty="0" smtClean="0"/>
              <a:t> </a:t>
            </a:r>
            <a:r>
              <a:rPr lang="es-MX" dirty="0" err="1" smtClean="0"/>
              <a:t>tests</a:t>
            </a:r>
            <a:r>
              <a:rPr lang="es-MX" dirty="0" smtClean="0"/>
              <a:t>.  </a:t>
            </a:r>
            <a:r>
              <a:rPr lang="es-MX" dirty="0" err="1" smtClean="0"/>
              <a:t>The</a:t>
            </a:r>
            <a:r>
              <a:rPr lang="es-MX" dirty="0" smtClean="0"/>
              <a:t> </a:t>
            </a:r>
            <a:r>
              <a:rPr lang="es-MX" dirty="0" err="1" smtClean="0"/>
              <a:t>photo</a:t>
            </a:r>
            <a:r>
              <a:rPr lang="es-MX" dirty="0" smtClean="0"/>
              <a:t> </a:t>
            </a:r>
            <a:r>
              <a:rPr lang="es-MX" dirty="0" err="1" smtClean="0"/>
              <a:t>on</a:t>
            </a:r>
            <a:r>
              <a:rPr lang="es-MX" dirty="0" smtClean="0"/>
              <a:t> </a:t>
            </a:r>
            <a:r>
              <a:rPr lang="es-MX" dirty="0" err="1" smtClean="0"/>
              <a:t>the</a:t>
            </a:r>
            <a:r>
              <a:rPr lang="es-MX" dirty="0" smtClean="0"/>
              <a:t> </a:t>
            </a:r>
            <a:r>
              <a:rPr lang="es-MX" dirty="0" err="1" smtClean="0"/>
              <a:t>left</a:t>
            </a:r>
            <a:r>
              <a:rPr lang="es-MX" dirty="0" smtClean="0"/>
              <a:t> shows a </a:t>
            </a:r>
            <a:r>
              <a:rPr lang="es-MX" dirty="0" err="1" smtClean="0"/>
              <a:t>child</a:t>
            </a:r>
            <a:r>
              <a:rPr lang="es-MX" dirty="0" smtClean="0"/>
              <a:t> in </a:t>
            </a:r>
            <a:r>
              <a:rPr lang="es-MX" dirty="0" err="1" smtClean="0"/>
              <a:t>the</a:t>
            </a:r>
            <a:r>
              <a:rPr lang="es-MX" dirty="0" smtClean="0"/>
              <a:t> </a:t>
            </a:r>
            <a:r>
              <a:rPr lang="es-MX" dirty="0" err="1" smtClean="0"/>
              <a:t>Oregon</a:t>
            </a:r>
            <a:r>
              <a:rPr lang="es-MX" dirty="0" smtClean="0"/>
              <a:t> </a:t>
            </a:r>
            <a:r>
              <a:rPr lang="es-MX" dirty="0" err="1" smtClean="0"/>
              <a:t>study</a:t>
            </a:r>
            <a:r>
              <a:rPr lang="es-MX" dirty="0" smtClean="0"/>
              <a:t> </a:t>
            </a:r>
            <a:r>
              <a:rPr lang="es-MX" dirty="0" err="1" smtClean="0"/>
              <a:t>doing</a:t>
            </a:r>
            <a:r>
              <a:rPr lang="es-MX" dirty="0" smtClean="0"/>
              <a:t> </a:t>
            </a:r>
            <a:r>
              <a:rPr lang="es-MX" dirty="0" err="1" smtClean="0"/>
              <a:t>the</a:t>
            </a:r>
            <a:r>
              <a:rPr lang="es-MX" dirty="0" smtClean="0"/>
              <a:t> test at </a:t>
            </a:r>
            <a:r>
              <a:rPr lang="es-MX" dirty="0" err="1" smtClean="0"/>
              <a:t>the</a:t>
            </a:r>
            <a:r>
              <a:rPr lang="es-MX" dirty="0" smtClean="0"/>
              <a:t> </a:t>
            </a:r>
            <a:r>
              <a:rPr lang="es-MX" dirty="0" err="1" smtClean="0"/>
              <a:t>computer</a:t>
            </a:r>
            <a:r>
              <a:rPr lang="es-MX" dirty="0" smtClean="0"/>
              <a:t>.  </a:t>
            </a:r>
            <a:r>
              <a:rPr lang="es-MX" dirty="0" err="1" smtClean="0"/>
              <a:t>The</a:t>
            </a:r>
            <a:r>
              <a:rPr lang="es-MX" dirty="0" smtClean="0"/>
              <a:t> </a:t>
            </a:r>
            <a:r>
              <a:rPr lang="es-MX" dirty="0" err="1" smtClean="0"/>
              <a:t>photo</a:t>
            </a:r>
            <a:r>
              <a:rPr lang="es-MX" dirty="0" smtClean="0"/>
              <a:t> </a:t>
            </a:r>
            <a:r>
              <a:rPr lang="es-MX" dirty="0" err="1" smtClean="0"/>
              <a:t>on</a:t>
            </a:r>
            <a:r>
              <a:rPr lang="es-MX" dirty="0" smtClean="0"/>
              <a:t> </a:t>
            </a:r>
            <a:r>
              <a:rPr lang="es-MX" dirty="0" err="1" smtClean="0"/>
              <a:t>the</a:t>
            </a:r>
            <a:r>
              <a:rPr lang="es-MX" dirty="0" smtClean="0"/>
              <a:t> </a:t>
            </a:r>
            <a:r>
              <a:rPr lang="es-MX" dirty="0" err="1" smtClean="0"/>
              <a:t>right</a:t>
            </a:r>
            <a:r>
              <a:rPr lang="es-MX" dirty="0" smtClean="0"/>
              <a:t> shows </a:t>
            </a:r>
            <a:r>
              <a:rPr lang="es-MX" dirty="0" err="1" smtClean="0"/>
              <a:t>some</a:t>
            </a:r>
            <a:r>
              <a:rPr lang="es-MX" dirty="0" smtClean="0"/>
              <a:t> of </a:t>
            </a:r>
            <a:r>
              <a:rPr lang="es-MX" dirty="0" err="1" smtClean="0"/>
              <a:t>the</a:t>
            </a:r>
            <a:r>
              <a:rPr lang="es-MX" dirty="0" smtClean="0"/>
              <a:t> </a:t>
            </a:r>
            <a:r>
              <a:rPr lang="es-MX" dirty="0" err="1" smtClean="0"/>
              <a:t>things</a:t>
            </a:r>
            <a:r>
              <a:rPr lang="es-MX" dirty="0" smtClean="0"/>
              <a:t> </a:t>
            </a:r>
            <a:r>
              <a:rPr lang="es-MX" dirty="0" err="1" smtClean="0"/>
              <a:t>that</a:t>
            </a:r>
            <a:r>
              <a:rPr lang="es-MX" dirty="0" smtClean="0"/>
              <a:t> are </a:t>
            </a:r>
            <a:r>
              <a:rPr lang="es-MX" dirty="0" err="1" smtClean="0"/>
              <a:t>tested</a:t>
            </a:r>
            <a:r>
              <a:rPr lang="es-MX" dirty="0" smtClean="0"/>
              <a:t>.  </a:t>
            </a:r>
            <a:r>
              <a:rPr lang="es-MX" dirty="0" err="1" smtClean="0"/>
              <a:t>Scientists</a:t>
            </a:r>
            <a:r>
              <a:rPr lang="es-MX" dirty="0" smtClean="0"/>
              <a:t> </a:t>
            </a:r>
            <a:r>
              <a:rPr lang="es-MX" dirty="0" err="1" smtClean="0"/>
              <a:t>see</a:t>
            </a:r>
            <a:r>
              <a:rPr lang="es-MX" dirty="0" smtClean="0"/>
              <a:t> </a:t>
            </a:r>
            <a:r>
              <a:rPr lang="es-MX" dirty="0" err="1" smtClean="0"/>
              <a:t>how</a:t>
            </a:r>
            <a:r>
              <a:rPr lang="es-MX" dirty="0" smtClean="0"/>
              <a:t> </a:t>
            </a:r>
            <a:r>
              <a:rPr lang="es-MX" dirty="0" err="1" smtClean="0"/>
              <a:t>fast</a:t>
            </a:r>
            <a:r>
              <a:rPr lang="es-MX" dirty="0" smtClean="0"/>
              <a:t> </a:t>
            </a:r>
            <a:r>
              <a:rPr lang="es-MX" dirty="0" err="1" smtClean="0"/>
              <a:t>people</a:t>
            </a:r>
            <a:r>
              <a:rPr lang="es-MX" dirty="0" smtClean="0"/>
              <a:t> can “</a:t>
            </a:r>
            <a:r>
              <a:rPr lang="es-MX" dirty="0" err="1" smtClean="0"/>
              <a:t>press</a:t>
            </a:r>
            <a:r>
              <a:rPr lang="es-MX" dirty="0" smtClean="0"/>
              <a:t> 7” </a:t>
            </a:r>
            <a:r>
              <a:rPr lang="es-MX" dirty="0" err="1" smtClean="0"/>
              <a:t>when</a:t>
            </a:r>
            <a:r>
              <a:rPr lang="es-MX" dirty="0" smtClean="0"/>
              <a:t> </a:t>
            </a:r>
            <a:r>
              <a:rPr lang="es-MX" dirty="0" err="1" smtClean="0"/>
              <a:t>they</a:t>
            </a:r>
            <a:r>
              <a:rPr lang="es-MX" dirty="0" smtClean="0"/>
              <a:t> </a:t>
            </a:r>
            <a:r>
              <a:rPr lang="es-MX" dirty="0" err="1" smtClean="0"/>
              <a:t>see</a:t>
            </a:r>
            <a:r>
              <a:rPr lang="es-MX" dirty="0" smtClean="0"/>
              <a:t> </a:t>
            </a:r>
            <a:r>
              <a:rPr lang="es-MX" dirty="0" err="1" smtClean="0"/>
              <a:t>it</a:t>
            </a:r>
            <a:r>
              <a:rPr lang="es-MX" dirty="0" smtClean="0"/>
              <a:t>.  </a:t>
            </a:r>
            <a:r>
              <a:rPr lang="es-MX" dirty="0" err="1" smtClean="0"/>
              <a:t>They</a:t>
            </a:r>
            <a:r>
              <a:rPr lang="es-MX" dirty="0" smtClean="0"/>
              <a:t> </a:t>
            </a:r>
            <a:r>
              <a:rPr lang="es-MX" dirty="0" err="1" smtClean="0"/>
              <a:t>see</a:t>
            </a:r>
            <a:r>
              <a:rPr lang="es-MX" dirty="0" smtClean="0"/>
              <a:t> </a:t>
            </a:r>
            <a:r>
              <a:rPr lang="es-MX" dirty="0" err="1" smtClean="0"/>
              <a:t>how</a:t>
            </a:r>
            <a:r>
              <a:rPr lang="es-MX" dirty="0" smtClean="0"/>
              <a:t> </a:t>
            </a:r>
            <a:r>
              <a:rPr lang="es-MX" dirty="0" err="1" smtClean="0"/>
              <a:t>quickly</a:t>
            </a:r>
            <a:r>
              <a:rPr lang="es-MX" dirty="0" smtClean="0"/>
              <a:t> </a:t>
            </a:r>
            <a:r>
              <a:rPr lang="es-MX" dirty="0" err="1" smtClean="0"/>
              <a:t>they</a:t>
            </a:r>
            <a:r>
              <a:rPr lang="es-MX" dirty="0" smtClean="0"/>
              <a:t> can </a:t>
            </a:r>
            <a:r>
              <a:rPr lang="es-MX" dirty="0" err="1" smtClean="0"/>
              <a:t>tell</a:t>
            </a:r>
            <a:r>
              <a:rPr lang="es-MX" dirty="0" smtClean="0"/>
              <a:t> </a:t>
            </a:r>
            <a:r>
              <a:rPr lang="es-MX" dirty="0" err="1" smtClean="0"/>
              <a:t>which</a:t>
            </a:r>
            <a:r>
              <a:rPr lang="es-MX" dirty="0" smtClean="0"/>
              <a:t> of </a:t>
            </a:r>
            <a:r>
              <a:rPr lang="es-MX" dirty="0" err="1" smtClean="0"/>
              <a:t>the</a:t>
            </a:r>
            <a:r>
              <a:rPr lang="es-MX" dirty="0" smtClean="0"/>
              <a:t> </a:t>
            </a:r>
            <a:r>
              <a:rPr lang="es-MX" dirty="0" err="1" smtClean="0"/>
              <a:t>three</a:t>
            </a:r>
            <a:r>
              <a:rPr lang="es-MX" dirty="0" smtClean="0"/>
              <a:t> boxes </a:t>
            </a:r>
            <a:r>
              <a:rPr lang="es-MX" dirty="0" err="1" smtClean="0"/>
              <a:t>on</a:t>
            </a:r>
            <a:r>
              <a:rPr lang="es-MX" dirty="0" smtClean="0"/>
              <a:t> </a:t>
            </a:r>
            <a:r>
              <a:rPr lang="es-MX" dirty="0" err="1" smtClean="0"/>
              <a:t>the</a:t>
            </a:r>
            <a:r>
              <a:rPr lang="es-MX" dirty="0" smtClean="0"/>
              <a:t> </a:t>
            </a:r>
            <a:r>
              <a:rPr lang="es-MX" dirty="0" err="1" smtClean="0"/>
              <a:t>bottom</a:t>
            </a:r>
            <a:r>
              <a:rPr lang="es-MX" dirty="0" smtClean="0"/>
              <a:t>  match </a:t>
            </a:r>
            <a:r>
              <a:rPr lang="es-MX" dirty="0" err="1" smtClean="0"/>
              <a:t>the</a:t>
            </a:r>
            <a:r>
              <a:rPr lang="es-MX" dirty="0" smtClean="0"/>
              <a:t> box </a:t>
            </a:r>
            <a:r>
              <a:rPr lang="es-MX" dirty="0" err="1" smtClean="0"/>
              <a:t>on</a:t>
            </a:r>
            <a:r>
              <a:rPr lang="es-MX" dirty="0" smtClean="0"/>
              <a:t> </a:t>
            </a:r>
            <a:r>
              <a:rPr lang="es-MX" dirty="0" err="1" smtClean="0"/>
              <a:t>the</a:t>
            </a:r>
            <a:r>
              <a:rPr lang="es-MX" dirty="0" smtClean="0"/>
              <a:t> top.  </a:t>
            </a:r>
            <a:r>
              <a:rPr lang="es-MX" dirty="0" err="1" smtClean="0"/>
              <a:t>Farm</a:t>
            </a:r>
            <a:r>
              <a:rPr lang="es-MX" dirty="0" smtClean="0"/>
              <a:t> </a:t>
            </a:r>
            <a:r>
              <a:rPr lang="es-MX" dirty="0" err="1" smtClean="0"/>
              <a:t>workers</a:t>
            </a:r>
            <a:r>
              <a:rPr lang="es-MX" dirty="0" smtClean="0"/>
              <a:t> and </a:t>
            </a:r>
            <a:r>
              <a:rPr lang="es-MX" dirty="0" err="1" smtClean="0"/>
              <a:t>their</a:t>
            </a:r>
            <a:r>
              <a:rPr lang="es-MX" dirty="0" smtClean="0"/>
              <a:t> </a:t>
            </a:r>
            <a:r>
              <a:rPr lang="es-MX" dirty="0" err="1" smtClean="0"/>
              <a:t>children</a:t>
            </a:r>
            <a:r>
              <a:rPr lang="es-MX" dirty="0" smtClean="0"/>
              <a:t> </a:t>
            </a:r>
            <a:r>
              <a:rPr lang="es-MX" dirty="0" err="1" smtClean="0"/>
              <a:t>did</a:t>
            </a:r>
            <a:r>
              <a:rPr lang="es-MX" dirty="0" smtClean="0"/>
              <a:t> more</a:t>
            </a:r>
            <a:r>
              <a:rPr lang="es-MX" baseline="0" dirty="0" smtClean="0"/>
              <a:t> </a:t>
            </a:r>
            <a:r>
              <a:rPr lang="es-MX" baseline="0" dirty="0" err="1" smtClean="0"/>
              <a:t>poorly</a:t>
            </a:r>
            <a:r>
              <a:rPr lang="es-MX" baseline="0" dirty="0" smtClean="0"/>
              <a:t> </a:t>
            </a:r>
            <a:r>
              <a:rPr lang="es-MX" baseline="0" dirty="0" err="1" smtClean="0"/>
              <a:t>than</a:t>
            </a:r>
            <a:r>
              <a:rPr lang="es-MX" baseline="0" dirty="0" smtClean="0"/>
              <a:t> a </a:t>
            </a:r>
            <a:r>
              <a:rPr lang="es-MX" baseline="0" dirty="0" err="1" smtClean="0"/>
              <a:t>comparison</a:t>
            </a:r>
            <a:r>
              <a:rPr lang="es-MX" baseline="0" dirty="0" smtClean="0"/>
              <a:t> </a:t>
            </a:r>
            <a:r>
              <a:rPr lang="es-MX" baseline="0" dirty="0" err="1" smtClean="0"/>
              <a:t>group</a:t>
            </a:r>
            <a:r>
              <a:rPr lang="es-MX" baseline="0" dirty="0" smtClean="0"/>
              <a:t>.  </a:t>
            </a:r>
            <a:r>
              <a:rPr lang="es-MX" baseline="0" dirty="0" err="1" smtClean="0"/>
              <a:t>Among</a:t>
            </a:r>
            <a:r>
              <a:rPr lang="es-MX" baseline="0" dirty="0" smtClean="0"/>
              <a:t> </a:t>
            </a:r>
            <a:r>
              <a:rPr lang="es-MX" baseline="0" dirty="0" err="1" smtClean="0"/>
              <a:t>the</a:t>
            </a:r>
            <a:r>
              <a:rPr lang="es-MX" baseline="0" dirty="0" smtClean="0"/>
              <a:t> </a:t>
            </a:r>
            <a:r>
              <a:rPr lang="es-MX" baseline="0" dirty="0" err="1" smtClean="0"/>
              <a:t>farm</a:t>
            </a:r>
            <a:r>
              <a:rPr lang="es-MX" baseline="0" dirty="0" smtClean="0"/>
              <a:t> </a:t>
            </a:r>
            <a:r>
              <a:rPr lang="es-MX" baseline="0" dirty="0" err="1" smtClean="0"/>
              <a:t>workers</a:t>
            </a:r>
            <a:r>
              <a:rPr lang="es-MX" baseline="0" dirty="0" smtClean="0"/>
              <a:t>, </a:t>
            </a:r>
            <a:r>
              <a:rPr lang="es-MX" baseline="0" dirty="0" err="1" smtClean="0"/>
              <a:t>those</a:t>
            </a:r>
            <a:r>
              <a:rPr lang="es-MX" baseline="0" dirty="0" smtClean="0"/>
              <a:t> </a:t>
            </a:r>
            <a:r>
              <a:rPr lang="es-MX" baseline="0" dirty="0" err="1" smtClean="0"/>
              <a:t>with</a:t>
            </a:r>
            <a:r>
              <a:rPr lang="es-MX" baseline="0" dirty="0" smtClean="0"/>
              <a:t> </a:t>
            </a:r>
            <a:r>
              <a:rPr lang="es-MX" baseline="0" dirty="0" err="1" smtClean="0"/>
              <a:t>higer</a:t>
            </a:r>
            <a:r>
              <a:rPr lang="es-MX" baseline="0" dirty="0" smtClean="0"/>
              <a:t> </a:t>
            </a:r>
            <a:r>
              <a:rPr lang="es-MX" baseline="0" dirty="0" err="1" smtClean="0"/>
              <a:t>levels</a:t>
            </a:r>
            <a:r>
              <a:rPr lang="es-MX" baseline="0" dirty="0" smtClean="0"/>
              <a:t> of </a:t>
            </a:r>
            <a:r>
              <a:rPr lang="es-MX" baseline="0" dirty="0" err="1" smtClean="0"/>
              <a:t>pesticide</a:t>
            </a:r>
            <a:r>
              <a:rPr lang="es-MX" baseline="0" dirty="0" smtClean="0"/>
              <a:t> </a:t>
            </a:r>
            <a:r>
              <a:rPr lang="es-MX" baseline="0" dirty="0" err="1" smtClean="0"/>
              <a:t>residues</a:t>
            </a:r>
            <a:r>
              <a:rPr lang="es-MX" baseline="0" dirty="0" smtClean="0"/>
              <a:t> in </a:t>
            </a:r>
            <a:r>
              <a:rPr lang="es-MX" baseline="0" dirty="0" err="1" smtClean="0"/>
              <a:t>their</a:t>
            </a:r>
            <a:r>
              <a:rPr lang="es-MX" baseline="0" dirty="0" smtClean="0"/>
              <a:t> </a:t>
            </a:r>
            <a:r>
              <a:rPr lang="es-MX" baseline="0" dirty="0" err="1" smtClean="0"/>
              <a:t>urine</a:t>
            </a:r>
            <a:r>
              <a:rPr lang="es-MX" baseline="0" dirty="0" smtClean="0"/>
              <a:t> </a:t>
            </a:r>
            <a:r>
              <a:rPr lang="es-MX" baseline="0" dirty="0" err="1" smtClean="0"/>
              <a:t>did</a:t>
            </a:r>
            <a:r>
              <a:rPr lang="es-MX" baseline="0" dirty="0" smtClean="0"/>
              <a:t> more </a:t>
            </a:r>
            <a:r>
              <a:rPr lang="es-MX" baseline="0" dirty="0" err="1" smtClean="0"/>
              <a:t>poorly</a:t>
            </a:r>
            <a:r>
              <a:rPr lang="es-MX" baseline="0" dirty="0" smtClean="0"/>
              <a:t> </a:t>
            </a:r>
            <a:r>
              <a:rPr lang="es-MX" baseline="0" dirty="0" err="1" smtClean="0"/>
              <a:t>than</a:t>
            </a:r>
            <a:r>
              <a:rPr lang="es-MX" baseline="0" dirty="0" smtClean="0"/>
              <a:t> </a:t>
            </a:r>
            <a:r>
              <a:rPr lang="es-MX" baseline="0" dirty="0" err="1" smtClean="0"/>
              <a:t>others</a:t>
            </a:r>
            <a:r>
              <a:rPr lang="es-MX" baseline="0" dirty="0" smtClean="0"/>
              <a:t>.  </a:t>
            </a:r>
            <a:endParaRPr lang="es-MX" dirty="0" smtClean="0"/>
          </a:p>
          <a:p>
            <a:endParaRPr lang="es-MX" dirty="0" smtClean="0"/>
          </a:p>
          <a:p>
            <a:endParaRPr lang="en-US" dirty="0" smtClean="0"/>
          </a:p>
        </p:txBody>
      </p:sp>
      <p:sp>
        <p:nvSpPr>
          <p:cNvPr id="173060" name="Slide Number Placeholder 3"/>
          <p:cNvSpPr>
            <a:spLocks noGrp="1"/>
          </p:cNvSpPr>
          <p:nvPr>
            <p:ph type="sldNum" sz="quarter" idx="5"/>
          </p:nvPr>
        </p:nvSpPr>
        <p:spPr>
          <a:noFill/>
        </p:spPr>
        <p:txBody>
          <a:bodyPr/>
          <a:lstStyle/>
          <a:p>
            <a:fld id="{79C3E278-1106-46AC-AADA-9EC30DE21B67}" type="slidenum">
              <a:rPr lang="en-US" smtClean="0"/>
              <a:pPr/>
              <a:t>92</a:t>
            </a:fld>
            <a:endParaRPr lang="en-US" smtClean="0"/>
          </a:p>
        </p:txBody>
      </p:sp>
    </p:spTree>
    <p:extLst>
      <p:ext uri="{BB962C8B-B14F-4D97-AF65-F5344CB8AC3E}">
        <p14:creationId xmlns:p14="http://schemas.microsoft.com/office/powerpoint/2010/main" val="1190092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r>
              <a:rPr lang="es-MX" smtClean="0"/>
              <a:t>These are just some examples of studies linking organophosphates to neurological damage in people.  </a:t>
            </a:r>
          </a:p>
        </p:txBody>
      </p:sp>
      <p:sp>
        <p:nvSpPr>
          <p:cNvPr id="174084" name="Slide Number Placeholder 3"/>
          <p:cNvSpPr>
            <a:spLocks noGrp="1"/>
          </p:cNvSpPr>
          <p:nvPr>
            <p:ph type="sldNum" sz="quarter" idx="5"/>
          </p:nvPr>
        </p:nvSpPr>
        <p:spPr>
          <a:noFill/>
        </p:spPr>
        <p:txBody>
          <a:bodyPr/>
          <a:lstStyle/>
          <a:p>
            <a:fld id="{33FAD5A5-A24F-4818-989A-518157D21AE5}" type="slidenum">
              <a:rPr lang="en-US" smtClean="0"/>
              <a:pPr/>
              <a:t>93</a:t>
            </a:fld>
            <a:endParaRPr lang="en-US" smtClean="0"/>
          </a:p>
        </p:txBody>
      </p:sp>
    </p:spTree>
    <p:extLst>
      <p:ext uri="{BB962C8B-B14F-4D97-AF65-F5344CB8AC3E}">
        <p14:creationId xmlns:p14="http://schemas.microsoft.com/office/powerpoint/2010/main" val="85515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r>
              <a:rPr lang="es-MX" smtClean="0"/>
              <a:t>Organic agriculture is also part of the solution for global warming.  Some estimate that agricultural land use contributes 12% of the emissions associated with global warming, and that worldwide transition to organic methods could sequester nearly 40% of the world’s current CO2 emissions in the soil.</a:t>
            </a:r>
          </a:p>
          <a:p>
            <a:endParaRPr lang="es-MX" smtClean="0"/>
          </a:p>
          <a:p>
            <a:r>
              <a:rPr lang="es-MX" smtClean="0"/>
              <a:t>In short, the farm’ workers struggle for health and justice is part of a larger global struggle.  As the people closest to the point where pesticides are released into the world, farm workers can play an important role in healing problems that plague the ecosystems around us and the planet on which we live.  </a:t>
            </a:r>
          </a:p>
        </p:txBody>
      </p:sp>
      <p:sp>
        <p:nvSpPr>
          <p:cNvPr id="199684" name="Slide Number Placeholder 3"/>
          <p:cNvSpPr>
            <a:spLocks noGrp="1"/>
          </p:cNvSpPr>
          <p:nvPr>
            <p:ph type="sldNum" sz="quarter" idx="5"/>
          </p:nvPr>
        </p:nvSpPr>
        <p:spPr>
          <a:noFill/>
        </p:spPr>
        <p:txBody>
          <a:bodyPr/>
          <a:lstStyle/>
          <a:p>
            <a:fld id="{2145C92A-B781-4B5B-8787-C7CE6BD63B14}" type="slidenum">
              <a:rPr lang="en-US" smtClean="0"/>
              <a:pPr/>
              <a:t>96</a:t>
            </a:fld>
            <a:endParaRPr lang="en-US" smtClean="0"/>
          </a:p>
        </p:txBody>
      </p:sp>
    </p:spTree>
    <p:extLst>
      <p:ext uri="{BB962C8B-B14F-4D97-AF65-F5344CB8AC3E}">
        <p14:creationId xmlns:p14="http://schemas.microsoft.com/office/powerpoint/2010/main" val="3503700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r>
              <a:rPr lang="es-MX" smtClean="0"/>
              <a:t>Here are some other examples of photos taken by scientists of pesticide handlers. The applicator on the left wore “chemical resistant” coveralls, but contact with foliage for an hour deposited pesticides on his knees and thighs.  The worker on the right wore cotton overalls, but pesticides accumulated not only on the uncovered part of his neck but also beneath the overalls on his shoulder blades.  (Right photo.) T</a:t>
            </a:r>
          </a:p>
        </p:txBody>
      </p:sp>
      <p:sp>
        <p:nvSpPr>
          <p:cNvPr id="140292" name="Slide Number Placeholder 3"/>
          <p:cNvSpPr>
            <a:spLocks noGrp="1"/>
          </p:cNvSpPr>
          <p:nvPr>
            <p:ph type="sldNum" sz="quarter" idx="5"/>
          </p:nvPr>
        </p:nvSpPr>
        <p:spPr>
          <a:noFill/>
        </p:spPr>
        <p:txBody>
          <a:bodyPr/>
          <a:lstStyle/>
          <a:p>
            <a:fld id="{1373A611-2AB7-46BC-A5B0-49E917EC16D8}" type="slidenum">
              <a:rPr lang="en-US" smtClean="0"/>
              <a:pPr/>
              <a:t>8</a:t>
            </a:fld>
            <a:endParaRPr lang="en-US" smtClean="0"/>
          </a:p>
        </p:txBody>
      </p:sp>
    </p:spTree>
    <p:extLst>
      <p:ext uri="{BB962C8B-B14F-4D97-AF65-F5344CB8AC3E}">
        <p14:creationId xmlns:p14="http://schemas.microsoft.com/office/powerpoint/2010/main" val="49278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r>
              <a:rPr lang="es-MX" smtClean="0"/>
              <a:t>For example, in a case in Washington State in 2005 a worker noticed the respirator was defective and told his supervisor.  He was told he would lose his job if he did not spray then, and he was poisoned.  After he filed a complaint and the employer was fined, the worker was fired.  He was evicted from his house which was owned by the employer.  This happened after had worked for that employer for 12 years.</a:t>
            </a:r>
          </a:p>
        </p:txBody>
      </p:sp>
      <p:sp>
        <p:nvSpPr>
          <p:cNvPr id="141316" name="Slide Number Placeholder 3"/>
          <p:cNvSpPr>
            <a:spLocks noGrp="1"/>
          </p:cNvSpPr>
          <p:nvPr>
            <p:ph type="sldNum" sz="quarter" idx="5"/>
          </p:nvPr>
        </p:nvSpPr>
        <p:spPr>
          <a:noFill/>
        </p:spPr>
        <p:txBody>
          <a:bodyPr/>
          <a:lstStyle/>
          <a:p>
            <a:fld id="{B95A57F9-44D4-4225-9FEA-3FB311BB2600}" type="slidenum">
              <a:rPr lang="en-US" smtClean="0"/>
              <a:pPr/>
              <a:t>9</a:t>
            </a:fld>
            <a:endParaRPr lang="en-US" smtClean="0"/>
          </a:p>
        </p:txBody>
      </p:sp>
    </p:spTree>
    <p:extLst>
      <p:ext uri="{BB962C8B-B14F-4D97-AF65-F5344CB8AC3E}">
        <p14:creationId xmlns:p14="http://schemas.microsoft.com/office/powerpoint/2010/main" val="158629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r>
              <a:rPr lang="es-MX" smtClean="0"/>
              <a:t>Pesticides can be present on the crops and soil that workers touch.</a:t>
            </a:r>
          </a:p>
        </p:txBody>
      </p:sp>
      <p:sp>
        <p:nvSpPr>
          <p:cNvPr id="143364" name="Slide Number Placeholder 3"/>
          <p:cNvSpPr>
            <a:spLocks noGrp="1"/>
          </p:cNvSpPr>
          <p:nvPr>
            <p:ph type="sldNum" sz="quarter" idx="5"/>
          </p:nvPr>
        </p:nvSpPr>
        <p:spPr>
          <a:noFill/>
        </p:spPr>
        <p:txBody>
          <a:bodyPr/>
          <a:lstStyle/>
          <a:p>
            <a:fld id="{57210167-AB1F-471E-B6C5-50C5F5C93576}" type="slidenum">
              <a:rPr lang="en-US" smtClean="0"/>
              <a:pPr/>
              <a:t>11</a:t>
            </a:fld>
            <a:endParaRPr lang="en-US" smtClean="0"/>
          </a:p>
        </p:txBody>
      </p:sp>
    </p:spTree>
    <p:extLst>
      <p:ext uri="{BB962C8B-B14F-4D97-AF65-F5344CB8AC3E}">
        <p14:creationId xmlns:p14="http://schemas.microsoft.com/office/powerpoint/2010/main" val="3279575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0A90E4CD-7F8D-4DB8-AC8B-2072CDA4FA0B}" type="slidenum">
              <a:rPr lang="en-US" smtClean="0"/>
              <a:pPr/>
              <a:t>12</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s-MX" smtClean="0"/>
              <a:t>Drift can come from a worker’s own employer, or from someone spraying on a neighbor’s land.</a:t>
            </a:r>
          </a:p>
        </p:txBody>
      </p:sp>
    </p:spTree>
    <p:extLst>
      <p:ext uri="{BB962C8B-B14F-4D97-AF65-F5344CB8AC3E}">
        <p14:creationId xmlns:p14="http://schemas.microsoft.com/office/powerpoint/2010/main" val="174813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s-MX" smtClean="0"/>
              <a:t>There are two types of drift.  “Spray drift”  is droplets or dust that drift during or just after an application.  “Post-application drift” can happen days after applications end.  Pesticides “volatilize” – in other words they rise up into the air as the temperature gets warmer – or they are present on dust particles which get blown by the wind. </a:t>
            </a:r>
          </a:p>
        </p:txBody>
      </p:sp>
      <p:sp>
        <p:nvSpPr>
          <p:cNvPr id="145412" name="Slide Number Placeholder 3"/>
          <p:cNvSpPr>
            <a:spLocks noGrp="1"/>
          </p:cNvSpPr>
          <p:nvPr>
            <p:ph type="sldNum" sz="quarter" idx="5"/>
          </p:nvPr>
        </p:nvSpPr>
        <p:spPr>
          <a:noFill/>
        </p:spPr>
        <p:txBody>
          <a:bodyPr/>
          <a:lstStyle/>
          <a:p>
            <a:fld id="{D5CC3A6B-5BD8-4338-BC8C-2E97749159F4}" type="slidenum">
              <a:rPr lang="en-US" smtClean="0"/>
              <a:pPr/>
              <a:t>13</a:t>
            </a:fld>
            <a:endParaRPr lang="en-US" smtClean="0"/>
          </a:p>
        </p:txBody>
      </p:sp>
    </p:spTree>
    <p:extLst>
      <p:ext uri="{BB962C8B-B14F-4D97-AF65-F5344CB8AC3E}">
        <p14:creationId xmlns:p14="http://schemas.microsoft.com/office/powerpoint/2010/main" val="680256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65FF2D-46D7-48BA-93EF-0FB619DFF11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069857-6534-4EA5-9ECC-94F8C7E91AD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7CBB72-07DB-4249-A444-847A3FD98B7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FAB89A-DD61-4558-80C3-265641620B4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848A0F6-FEF8-408B-AAFE-1BAC52E7AB9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DC4A51-87DB-40B4-B544-114F3991C58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757CEF-6B46-4C50-A8C4-99B67F97AE0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F58067-FBE2-4D97-9A2C-D7784B4ED12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17FEA6-EC9E-4E61-9D90-33C78F0F3FC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2F929B-A8DB-4B7E-8A77-11A1DD35F17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3597D7-6974-4A6A-92AB-13054BEC7CE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107AEA-6775-4C30-A6B1-6CC9EEEFDA9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C79C0-8325-45E7-AF32-BB025FBFA75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9C05B2-3C2C-4BE4-9A51-5B60975239D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2632D7-007B-4BCC-9B86-328742B0A00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90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5990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5990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B5C1171-9CE2-4937-8F9D-A1F08DE347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0.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0.png"/><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7.e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46.emf"/><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0.png"/><Relationship Id="rId5" Type="http://schemas.openxmlformats.org/officeDocument/2006/relationships/oleObject" Target="../embeddings/Microsoft_Excel_97-2003_Worksheet1.xls"/><Relationship Id="rId4" Type="http://schemas.openxmlformats.org/officeDocument/2006/relationships/oleObject" Target="../embeddings/oleObject8.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4.png"/><Relationship Id="rId4"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wmf"/><Relationship Id="rId4" Type="http://schemas.openxmlformats.org/officeDocument/2006/relationships/oleObject" Target="../embeddings/oleObject10.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71.jpeg"/></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a:xfrm>
            <a:off x="533400" y="381000"/>
            <a:ext cx="8229600" cy="5715000"/>
          </a:xfrm>
        </p:spPr>
        <p:txBody>
          <a:bodyPr/>
          <a:lstStyle/>
          <a:p>
            <a:pPr algn="ctr" eaLnBrk="1" hangingPunct="1">
              <a:buFontTx/>
              <a:buNone/>
            </a:pPr>
            <a:endParaRPr lang="en-US" sz="900" b="1" i="1" dirty="0" smtClean="0">
              <a:solidFill>
                <a:srgbClr val="006600"/>
              </a:solidFill>
            </a:endParaRPr>
          </a:p>
          <a:p>
            <a:pPr algn="ctr" eaLnBrk="1" hangingPunct="1">
              <a:buFontTx/>
              <a:buNone/>
            </a:pPr>
            <a:r>
              <a:rPr lang="en-US" sz="4800" b="1" i="1" dirty="0" smtClean="0">
                <a:solidFill>
                  <a:srgbClr val="006600"/>
                </a:solidFill>
              </a:rPr>
              <a:t>Farm Workers, </a:t>
            </a:r>
            <a:r>
              <a:rPr lang="en-US" sz="4800" b="1" i="1" dirty="0" err="1" smtClean="0">
                <a:solidFill>
                  <a:srgbClr val="006600"/>
                </a:solidFill>
              </a:rPr>
              <a:t>Sus</a:t>
            </a:r>
            <a:r>
              <a:rPr lang="en-US" sz="4800" b="1" i="1" dirty="0" smtClean="0">
                <a:solidFill>
                  <a:srgbClr val="006600"/>
                </a:solidFill>
              </a:rPr>
              <a:t> Ag </a:t>
            </a:r>
          </a:p>
          <a:p>
            <a:pPr algn="ctr" eaLnBrk="1" hangingPunct="1">
              <a:buFontTx/>
              <a:buNone/>
            </a:pPr>
            <a:r>
              <a:rPr lang="en-US" sz="4800" b="1" i="1" dirty="0" smtClean="0">
                <a:solidFill>
                  <a:srgbClr val="006600"/>
                </a:solidFill>
              </a:rPr>
              <a:t>&amp; Democracy</a:t>
            </a:r>
          </a:p>
          <a:p>
            <a:pPr algn="ctr" eaLnBrk="1" hangingPunct="1">
              <a:buFontTx/>
              <a:buNone/>
            </a:pPr>
            <a:endParaRPr lang="en-US" sz="2800" b="1" i="1" dirty="0" smtClean="0">
              <a:solidFill>
                <a:srgbClr val="990000"/>
              </a:solidFill>
            </a:endParaRPr>
          </a:p>
          <a:p>
            <a:pPr algn="ctr" eaLnBrk="1" hangingPunct="1">
              <a:buFontTx/>
              <a:buNone/>
            </a:pPr>
            <a:r>
              <a:rPr lang="en-US" sz="2800" b="1" i="1" dirty="0" smtClean="0">
                <a:solidFill>
                  <a:srgbClr val="990000"/>
                </a:solidFill>
              </a:rPr>
              <a:t>Carol </a:t>
            </a:r>
            <a:r>
              <a:rPr lang="en-US" sz="2800" b="1" i="1" dirty="0" err="1" smtClean="0">
                <a:solidFill>
                  <a:srgbClr val="990000"/>
                </a:solidFill>
              </a:rPr>
              <a:t>Dansereau</a:t>
            </a:r>
            <a:r>
              <a:rPr lang="en-US" sz="2800" b="1" i="1" dirty="0" smtClean="0">
                <a:solidFill>
                  <a:srgbClr val="990000"/>
                </a:solidFill>
              </a:rPr>
              <a:t>, J.D.</a:t>
            </a:r>
          </a:p>
          <a:p>
            <a:pPr algn="ctr" eaLnBrk="1" hangingPunct="1">
              <a:buFontTx/>
              <a:buNone/>
            </a:pPr>
            <a:endParaRPr lang="en-US" sz="2800" b="1" i="1" dirty="0" smtClean="0"/>
          </a:p>
          <a:p>
            <a:pPr algn="ctr" eaLnBrk="1" hangingPunct="1">
              <a:buFontTx/>
              <a:buNone/>
            </a:pPr>
            <a:r>
              <a:rPr lang="en-US" sz="2000" b="1" i="1" dirty="0" smtClean="0"/>
              <a:t>Food &amp; Sustainability Panel,  August 8, 2016</a:t>
            </a:r>
          </a:p>
          <a:p>
            <a:pPr algn="ctr" eaLnBrk="1" hangingPunct="1">
              <a:buNone/>
            </a:pPr>
            <a:r>
              <a:rPr lang="en-US" sz="2000" b="1" i="1" dirty="0" smtClean="0"/>
              <a:t>Seattle University Just Sustainability Conference 2016</a:t>
            </a:r>
          </a:p>
          <a:p>
            <a:pPr algn="ctr" eaLnBrk="1" hangingPunct="1">
              <a:buFontTx/>
              <a:buNone/>
            </a:pPr>
            <a:endParaRPr lang="en-US" sz="2000" b="1" i="1" dirty="0" smtClean="0"/>
          </a:p>
          <a:p>
            <a:pPr algn="ctr" eaLnBrk="1" hangingPunct="1">
              <a:buFontTx/>
              <a:buNone/>
            </a:pPr>
            <a:endParaRPr lang="en-US" b="1" i="1" dirty="0" smtClean="0">
              <a:solidFill>
                <a:srgbClr val="C00000"/>
              </a:solidFill>
            </a:endParaRPr>
          </a:p>
          <a:p>
            <a:pPr algn="ctr" eaLnBrk="1" hangingPunct="1">
              <a:buFontTx/>
              <a:buNone/>
            </a:pPr>
            <a:endParaRPr lang="en-US" b="1" i="1" dirty="0" smtClean="0">
              <a:solidFill>
                <a:srgbClr val="C00000"/>
              </a:solidFill>
            </a:endParaRPr>
          </a:p>
          <a:p>
            <a:pPr algn="ctr" eaLnBrk="1" hangingPunct="1">
              <a:buFontTx/>
              <a:buNone/>
            </a:pPr>
            <a:endParaRPr lang="en-US" sz="1600" dirty="0" smtClean="0"/>
          </a:p>
          <a:p>
            <a:pPr eaLnBrk="1" hangingPunct="1">
              <a:buFontTx/>
              <a:buNone/>
            </a:pPr>
            <a:endParaRPr lang="en-US" sz="2000" dirty="0" smtClean="0"/>
          </a:p>
          <a:p>
            <a:pPr eaLnBrk="1" hangingPunct="1">
              <a:buFontTx/>
              <a:buNone/>
            </a:pPr>
            <a:r>
              <a:rPr lang="en-US" u="sng" dirty="0" smtClean="0"/>
              <a:t> </a:t>
            </a:r>
          </a:p>
        </p:txBody>
      </p:sp>
      <p:graphicFrame>
        <p:nvGraphicFramePr>
          <p:cNvPr id="1026" name="Object 4"/>
          <p:cNvGraphicFramePr>
            <a:graphicFrameLocks noChangeAspect="1"/>
          </p:cNvGraphicFramePr>
          <p:nvPr/>
        </p:nvGraphicFramePr>
        <p:xfrm>
          <a:off x="685800" y="4800600"/>
          <a:ext cx="8001000" cy="1295400"/>
        </p:xfrm>
        <a:graphic>
          <a:graphicData uri="http://schemas.openxmlformats.org/presentationml/2006/ole">
            <mc:AlternateContent xmlns:mc="http://schemas.openxmlformats.org/markup-compatibility/2006">
              <mc:Choice xmlns:v="urn:schemas-microsoft-com:vml" Requires="v">
                <p:oleObj spid="_x0000_s1027" name="Image File" r:id="rId4" imgW="3632040" imgH="583920" progId="">
                  <p:embed/>
                </p:oleObj>
              </mc:Choice>
              <mc:Fallback>
                <p:oleObj name="Image File" r:id="rId4" imgW="3632040" imgH="58392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800600"/>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ngel\Desktop\From Old Computer\My Documents\Carol's Folder\Farm Worker Pesticide Project\Photos.displays\workers in field.jpg"/>
          <p:cNvPicPr>
            <a:picLocks noChangeAspect="1" noChangeArrowheads="1"/>
          </p:cNvPicPr>
          <p:nvPr/>
        </p:nvPicPr>
        <p:blipFill>
          <a:blip r:embed="rId2" cstate="print"/>
          <a:srcRect/>
          <a:stretch>
            <a:fillRect/>
          </a:stretch>
        </p:blipFill>
        <p:spPr bwMode="auto">
          <a:xfrm>
            <a:off x="1371600" y="1981200"/>
            <a:ext cx="6191250" cy="4124325"/>
          </a:xfrm>
          <a:prstGeom prst="rect">
            <a:avLst/>
          </a:prstGeom>
          <a:noFill/>
          <a:ln w="9525">
            <a:noFill/>
            <a:miter lim="800000"/>
            <a:headEnd/>
            <a:tailEnd/>
          </a:ln>
        </p:spPr>
      </p:pic>
      <p:sp>
        <p:nvSpPr>
          <p:cNvPr id="22531" name="TextBox 2"/>
          <p:cNvSpPr txBox="1">
            <a:spLocks noChangeArrowheads="1"/>
          </p:cNvSpPr>
          <p:nvPr/>
        </p:nvSpPr>
        <p:spPr bwMode="auto">
          <a:xfrm>
            <a:off x="304800" y="533400"/>
            <a:ext cx="7848600" cy="707886"/>
          </a:xfrm>
          <a:prstGeom prst="rect">
            <a:avLst/>
          </a:prstGeom>
          <a:noFill/>
          <a:ln w="9525">
            <a:noFill/>
            <a:miter lim="800000"/>
            <a:headEnd/>
            <a:tailEnd/>
          </a:ln>
        </p:spPr>
        <p:txBody>
          <a:bodyPr>
            <a:spAutoFit/>
          </a:bodyPr>
          <a:lstStyle/>
          <a:p>
            <a:pPr algn="ctr"/>
            <a:r>
              <a:rPr lang="es-MX" sz="4000" b="1" dirty="0" err="1"/>
              <a:t>Field</a:t>
            </a:r>
            <a:r>
              <a:rPr lang="es-MX" sz="4000" b="1" dirty="0"/>
              <a:t> </a:t>
            </a:r>
            <a:r>
              <a:rPr lang="es-MX" sz="4000" b="1" dirty="0" err="1"/>
              <a:t>workers</a:t>
            </a:r>
            <a:r>
              <a:rPr lang="es-MX" sz="4000" b="1" dirty="0"/>
              <a:t> </a:t>
            </a:r>
            <a:r>
              <a:rPr lang="es-MX" sz="3600" dirty="0"/>
              <a:t>are </a:t>
            </a:r>
            <a:r>
              <a:rPr lang="es-MX" sz="3600" dirty="0" err="1" smtClean="0"/>
              <a:t>exposed</a:t>
            </a:r>
            <a:r>
              <a:rPr lang="es-MX" sz="3600" dirty="0" smtClean="0"/>
              <a:t> </a:t>
            </a:r>
            <a:r>
              <a:rPr lang="es-MX" sz="3600" dirty="0" err="1" smtClean="0"/>
              <a:t>too</a:t>
            </a:r>
            <a:r>
              <a:rPr lang="es-MX" sz="3600" dirty="0" smtClean="0"/>
              <a:t>.</a:t>
            </a:r>
            <a:endParaRPr lang="es-MX" sz="3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868362"/>
          </a:xfrm>
        </p:spPr>
        <p:txBody>
          <a:bodyPr/>
          <a:lstStyle/>
          <a:p>
            <a:r>
              <a:rPr lang="es-MX" smtClean="0"/>
              <a:t>Pesticide residues</a:t>
            </a:r>
          </a:p>
        </p:txBody>
      </p:sp>
      <p:sp>
        <p:nvSpPr>
          <p:cNvPr id="24579" name="Content Placeholder 2"/>
          <p:cNvSpPr>
            <a:spLocks noGrp="1"/>
          </p:cNvSpPr>
          <p:nvPr>
            <p:ph idx="1"/>
          </p:nvPr>
        </p:nvSpPr>
        <p:spPr/>
        <p:txBody>
          <a:bodyPr/>
          <a:lstStyle/>
          <a:p>
            <a:pPr>
              <a:buFontTx/>
              <a:buNone/>
            </a:pPr>
            <a:endParaRPr lang="es-MX" smtClean="0"/>
          </a:p>
        </p:txBody>
      </p:sp>
      <p:pic>
        <p:nvPicPr>
          <p:cNvPr id="24580" name="Picture 2" descr="C:\Users\Angel\Desktop\From Old Computer\My Documents\Carol's Folder\Farm Worker Pesticide Project\Photos.displays\harvesters apples.jpg"/>
          <p:cNvPicPr>
            <a:picLocks noChangeAspect="1" noChangeArrowheads="1"/>
          </p:cNvPicPr>
          <p:nvPr/>
        </p:nvPicPr>
        <p:blipFill>
          <a:blip r:embed="rId3" cstate="print"/>
          <a:srcRect/>
          <a:stretch>
            <a:fillRect/>
          </a:stretch>
        </p:blipFill>
        <p:spPr bwMode="auto">
          <a:xfrm>
            <a:off x="228600" y="1295400"/>
            <a:ext cx="3886200" cy="2576513"/>
          </a:xfrm>
          <a:prstGeom prst="rect">
            <a:avLst/>
          </a:prstGeom>
          <a:noFill/>
          <a:ln w="9525">
            <a:noFill/>
            <a:miter lim="800000"/>
            <a:headEnd/>
            <a:tailEnd/>
          </a:ln>
        </p:spPr>
      </p:pic>
      <p:pic>
        <p:nvPicPr>
          <p:cNvPr id="24581" name="Picture 3" descr="C:\Users\Angel\Desktop\From Old Computer\My Documents\Carol's Folder\Farm Worker Pesticide Project\Photos.displays\field work big leaves.jpg"/>
          <p:cNvPicPr>
            <a:picLocks noChangeAspect="1" noChangeArrowheads="1"/>
          </p:cNvPicPr>
          <p:nvPr/>
        </p:nvPicPr>
        <p:blipFill>
          <a:blip r:embed="rId4" cstate="print"/>
          <a:srcRect/>
          <a:stretch>
            <a:fillRect/>
          </a:stretch>
        </p:blipFill>
        <p:spPr bwMode="auto">
          <a:xfrm>
            <a:off x="4572000" y="1143000"/>
            <a:ext cx="3810000" cy="2665413"/>
          </a:xfrm>
          <a:prstGeom prst="rect">
            <a:avLst/>
          </a:prstGeom>
          <a:noFill/>
          <a:ln w="9525">
            <a:noFill/>
            <a:miter lim="800000"/>
            <a:headEnd/>
            <a:tailEnd/>
          </a:ln>
        </p:spPr>
      </p:pic>
      <p:pic>
        <p:nvPicPr>
          <p:cNvPr id="24582" name="Picture 6" descr="C:\Users\Angel\Desktop\From Old Computer\My Documents\Carol's Folder\Farm Worker Pesticide Project\Photos.displays\lemon worker.jpg"/>
          <p:cNvPicPr>
            <a:picLocks noChangeAspect="1" noChangeArrowheads="1"/>
          </p:cNvPicPr>
          <p:nvPr/>
        </p:nvPicPr>
        <p:blipFill>
          <a:blip r:embed="rId5" cstate="print"/>
          <a:srcRect/>
          <a:stretch>
            <a:fillRect/>
          </a:stretch>
        </p:blipFill>
        <p:spPr bwMode="auto">
          <a:xfrm>
            <a:off x="2514600" y="4038600"/>
            <a:ext cx="3733800" cy="248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685800" y="1752600"/>
            <a:ext cx="7594600" cy="3962400"/>
          </a:xfrm>
          <a:prstGeom prst="rect">
            <a:avLst/>
          </a:prstGeom>
          <a:noFill/>
          <a:ln w="9525">
            <a:noFill/>
            <a:miter lim="800000"/>
            <a:headEnd/>
            <a:tailEnd/>
          </a:ln>
        </p:spPr>
      </p:pic>
      <p:sp>
        <p:nvSpPr>
          <p:cNvPr id="25603" name="TextBox 3"/>
          <p:cNvSpPr txBox="1">
            <a:spLocks noChangeArrowheads="1"/>
          </p:cNvSpPr>
          <p:nvPr/>
        </p:nvSpPr>
        <p:spPr bwMode="auto">
          <a:xfrm>
            <a:off x="533400" y="457200"/>
            <a:ext cx="7848600" cy="923925"/>
          </a:xfrm>
          <a:prstGeom prst="rect">
            <a:avLst/>
          </a:prstGeom>
          <a:noFill/>
          <a:ln w="9525">
            <a:noFill/>
            <a:miter lim="800000"/>
            <a:headEnd/>
            <a:tailEnd/>
          </a:ln>
        </p:spPr>
        <p:txBody>
          <a:bodyPr>
            <a:spAutoFit/>
          </a:bodyPr>
          <a:lstStyle/>
          <a:p>
            <a:pPr algn="ctr"/>
            <a:r>
              <a:rPr lang="es-MX" sz="5400"/>
              <a:t>Drift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838200" y="838200"/>
            <a:ext cx="7239000" cy="369888"/>
          </a:xfrm>
          <a:prstGeom prst="rect">
            <a:avLst/>
          </a:prstGeom>
          <a:noFill/>
          <a:ln w="9525">
            <a:noFill/>
            <a:miter lim="800000"/>
            <a:headEnd/>
            <a:tailEnd/>
          </a:ln>
        </p:spPr>
        <p:txBody>
          <a:bodyPr>
            <a:spAutoFit/>
          </a:bodyPr>
          <a:lstStyle/>
          <a:p>
            <a:endParaRPr lang="es-MX"/>
          </a:p>
        </p:txBody>
      </p:sp>
      <p:pic>
        <p:nvPicPr>
          <p:cNvPr id="26627" name="Picture 5"/>
          <p:cNvPicPr>
            <a:picLocks noChangeAspect="1" noChangeArrowheads="1"/>
          </p:cNvPicPr>
          <p:nvPr/>
        </p:nvPicPr>
        <p:blipFill>
          <a:blip r:embed="rId3" cstate="print"/>
          <a:srcRect/>
          <a:stretch>
            <a:fillRect/>
          </a:stretch>
        </p:blipFill>
        <p:spPr bwMode="auto">
          <a:xfrm>
            <a:off x="1066800" y="434975"/>
            <a:ext cx="7162800" cy="4398963"/>
          </a:xfrm>
          <a:prstGeom prst="rect">
            <a:avLst/>
          </a:prstGeom>
          <a:noFill/>
          <a:ln w="9525">
            <a:noFill/>
            <a:miter lim="800000"/>
            <a:headEnd/>
            <a:tailEnd/>
          </a:ln>
        </p:spPr>
      </p:pic>
      <p:sp>
        <p:nvSpPr>
          <p:cNvPr id="5" name="TextBox 4"/>
          <p:cNvSpPr txBox="1"/>
          <p:nvPr/>
        </p:nvSpPr>
        <p:spPr>
          <a:xfrm>
            <a:off x="533400" y="4419600"/>
            <a:ext cx="8610600" cy="2308225"/>
          </a:xfrm>
          <a:prstGeom prst="rect">
            <a:avLst/>
          </a:prstGeom>
          <a:noFill/>
        </p:spPr>
        <p:txBody>
          <a:bodyPr>
            <a:spAutoFit/>
          </a:bodyPr>
          <a:lstStyle/>
          <a:p>
            <a:pPr>
              <a:defRPr/>
            </a:pPr>
            <a:endParaRPr lang="es-MX" sz="3600" dirty="0"/>
          </a:p>
          <a:p>
            <a:pPr>
              <a:defRPr/>
            </a:pPr>
            <a:r>
              <a:rPr lang="es-MX" sz="3600" dirty="0" err="1"/>
              <a:t>Drift</a:t>
            </a:r>
            <a:r>
              <a:rPr lang="es-MX" sz="3600" dirty="0"/>
              <a:t> </a:t>
            </a:r>
            <a:r>
              <a:rPr lang="es-MX" sz="3600" dirty="0" err="1"/>
              <a:t>doesn’t</a:t>
            </a:r>
            <a:r>
              <a:rPr lang="es-MX" sz="3600" dirty="0"/>
              <a:t> </a:t>
            </a:r>
            <a:r>
              <a:rPr lang="es-MX" sz="3600" dirty="0" err="1"/>
              <a:t>just</a:t>
            </a:r>
            <a:r>
              <a:rPr lang="es-MX" sz="3600" dirty="0"/>
              <a:t> </a:t>
            </a:r>
            <a:r>
              <a:rPr lang="es-MX" sz="3600" dirty="0" err="1"/>
              <a:t>happen</a:t>
            </a:r>
            <a:r>
              <a:rPr lang="es-MX" sz="3600" dirty="0"/>
              <a:t> </a:t>
            </a:r>
            <a:r>
              <a:rPr lang="es-MX" sz="3600" dirty="0" err="1"/>
              <a:t>during</a:t>
            </a:r>
            <a:r>
              <a:rPr lang="es-MX" sz="3600" dirty="0"/>
              <a:t> </a:t>
            </a:r>
            <a:r>
              <a:rPr lang="es-MX" sz="3600" dirty="0" err="1"/>
              <a:t>or</a:t>
            </a:r>
            <a:r>
              <a:rPr lang="es-MX" sz="3600" dirty="0"/>
              <a:t> </a:t>
            </a:r>
            <a:r>
              <a:rPr lang="es-MX" sz="3600" dirty="0" err="1"/>
              <a:t>right</a:t>
            </a:r>
            <a:r>
              <a:rPr lang="es-MX" sz="3600" dirty="0"/>
              <a:t> </a:t>
            </a:r>
            <a:r>
              <a:rPr lang="es-MX" sz="3600" dirty="0" err="1"/>
              <a:t>after</a:t>
            </a:r>
            <a:r>
              <a:rPr lang="es-MX" sz="3600" dirty="0"/>
              <a:t> </a:t>
            </a:r>
            <a:r>
              <a:rPr lang="es-MX" sz="3600" dirty="0" err="1"/>
              <a:t>applications</a:t>
            </a:r>
            <a:r>
              <a:rPr lang="es-MX" sz="3600" dirty="0"/>
              <a:t>.</a:t>
            </a:r>
            <a:r>
              <a:rPr lang="es-MX" dirty="0"/>
              <a:t>   </a:t>
            </a:r>
          </a:p>
          <a:p>
            <a:pPr marL="342900" indent="-342900">
              <a:buFontTx/>
              <a:buAutoNum type="arabicParenR"/>
              <a:defRPr/>
            </a:pPr>
            <a:endParaRPr lang="es-MX" dirty="0"/>
          </a:p>
          <a:p>
            <a:pPr marL="342900" indent="-342900">
              <a:buFontTx/>
              <a:buAutoNum type="arabicParenR"/>
              <a:defRPr/>
            </a:pPr>
            <a:endParaRPr lang="es-MX"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457200" y="304800"/>
            <a:ext cx="8229600" cy="1143000"/>
          </a:xfrm>
        </p:spPr>
        <p:txBody>
          <a:bodyPr/>
          <a:lstStyle/>
          <a:p>
            <a:r>
              <a:rPr lang="es-MX" dirty="0" err="1" smtClean="0"/>
              <a:t>Farm</a:t>
            </a:r>
            <a:r>
              <a:rPr lang="es-MX" dirty="0" smtClean="0"/>
              <a:t> </a:t>
            </a:r>
            <a:r>
              <a:rPr lang="es-MX" dirty="0" err="1" smtClean="0"/>
              <a:t>worker</a:t>
            </a:r>
            <a:r>
              <a:rPr lang="es-MX" dirty="0" smtClean="0"/>
              <a:t> </a:t>
            </a:r>
            <a:r>
              <a:rPr lang="es-MX" dirty="0" err="1" smtClean="0"/>
              <a:t>families</a:t>
            </a:r>
            <a:r>
              <a:rPr lang="es-MX" dirty="0" smtClean="0"/>
              <a:t/>
            </a:r>
            <a:br>
              <a:rPr lang="es-MX" dirty="0" smtClean="0"/>
            </a:br>
            <a:r>
              <a:rPr lang="es-MX" dirty="0" smtClean="0"/>
              <a:t>are </a:t>
            </a:r>
            <a:r>
              <a:rPr lang="es-MX" dirty="0" err="1" smtClean="0"/>
              <a:t>exposed</a:t>
            </a:r>
            <a:r>
              <a:rPr lang="es-MX" dirty="0" smtClean="0"/>
              <a:t> </a:t>
            </a:r>
            <a:r>
              <a:rPr lang="es-MX" dirty="0" err="1" smtClean="0"/>
              <a:t>too</a:t>
            </a:r>
            <a:r>
              <a:rPr lang="es-MX" dirty="0" smtClean="0"/>
              <a:t>.</a:t>
            </a:r>
          </a:p>
        </p:txBody>
      </p:sp>
      <p:pic>
        <p:nvPicPr>
          <p:cNvPr id="27651" name="Picture 2" descr="C:\Users\Angel\Desktop\From Old Computer\My Documents\Carol's Folder\Farm Worker Pesticide Project\Photos.displays\2006-05 (May)-10\Drift2inCowicheGar5.8.jpg"/>
          <p:cNvPicPr>
            <a:picLocks noChangeAspect="1" noChangeArrowheads="1"/>
          </p:cNvPicPr>
          <p:nvPr/>
        </p:nvPicPr>
        <p:blipFill>
          <a:blip r:embed="rId3" cstate="print"/>
          <a:srcRect/>
          <a:stretch>
            <a:fillRect/>
          </a:stretch>
        </p:blipFill>
        <p:spPr bwMode="auto">
          <a:xfrm>
            <a:off x="609600" y="2057400"/>
            <a:ext cx="4038600" cy="3251200"/>
          </a:xfrm>
          <a:prstGeom prst="rect">
            <a:avLst/>
          </a:prstGeom>
          <a:noFill/>
          <a:ln w="9525">
            <a:noFill/>
            <a:miter lim="800000"/>
            <a:headEnd/>
            <a:tailEnd/>
          </a:ln>
        </p:spPr>
      </p:pic>
      <p:pic>
        <p:nvPicPr>
          <p:cNvPr id="27652" name="Picture 4" descr="C:\Users\Angel\Desktop\From Old Computer\My Documents\Carol's Folder\Farm Worker Pesticide Project\Photos.displays\father lifting child.jpg"/>
          <p:cNvPicPr>
            <a:picLocks noChangeAspect="1" noChangeArrowheads="1"/>
          </p:cNvPicPr>
          <p:nvPr/>
        </p:nvPicPr>
        <p:blipFill>
          <a:blip r:embed="rId4" cstate="print"/>
          <a:srcRect/>
          <a:stretch>
            <a:fillRect/>
          </a:stretch>
        </p:blipFill>
        <p:spPr bwMode="auto">
          <a:xfrm>
            <a:off x="5029200" y="1752600"/>
            <a:ext cx="3124200" cy="3905250"/>
          </a:xfrm>
          <a:prstGeom prst="rect">
            <a:avLst/>
          </a:prstGeom>
          <a:noFill/>
          <a:ln w="9525">
            <a:noFill/>
            <a:miter lim="800000"/>
            <a:headEnd/>
            <a:tailEnd/>
          </a:ln>
        </p:spPr>
      </p:pic>
      <p:sp>
        <p:nvSpPr>
          <p:cNvPr id="27653" name="TextBox 8"/>
          <p:cNvSpPr txBox="1">
            <a:spLocks noChangeArrowheads="1"/>
          </p:cNvSpPr>
          <p:nvPr/>
        </p:nvSpPr>
        <p:spPr bwMode="auto">
          <a:xfrm>
            <a:off x="1905000" y="5562600"/>
            <a:ext cx="1066800" cy="584200"/>
          </a:xfrm>
          <a:prstGeom prst="rect">
            <a:avLst/>
          </a:prstGeom>
          <a:noFill/>
          <a:ln w="9525">
            <a:noFill/>
            <a:miter lim="800000"/>
            <a:headEnd/>
            <a:tailEnd/>
          </a:ln>
        </p:spPr>
        <p:txBody>
          <a:bodyPr wrap="square">
            <a:spAutoFit/>
          </a:bodyPr>
          <a:lstStyle/>
          <a:p>
            <a:r>
              <a:rPr lang="es-MX" sz="3200" dirty="0" err="1" smtClean="0"/>
              <a:t>Drift</a:t>
            </a:r>
            <a:endParaRPr lang="es-MX" sz="3200" dirty="0"/>
          </a:p>
        </p:txBody>
      </p:sp>
      <p:sp>
        <p:nvSpPr>
          <p:cNvPr id="27654" name="TextBox 9"/>
          <p:cNvSpPr txBox="1">
            <a:spLocks noChangeArrowheads="1"/>
          </p:cNvSpPr>
          <p:nvPr/>
        </p:nvSpPr>
        <p:spPr bwMode="auto">
          <a:xfrm>
            <a:off x="4572000" y="5791200"/>
            <a:ext cx="4267200" cy="523220"/>
          </a:xfrm>
          <a:prstGeom prst="rect">
            <a:avLst/>
          </a:prstGeom>
          <a:noFill/>
          <a:ln w="9525">
            <a:noFill/>
            <a:miter lim="800000"/>
            <a:headEnd/>
            <a:tailEnd/>
          </a:ln>
        </p:spPr>
        <p:txBody>
          <a:bodyPr wrap="square">
            <a:spAutoFit/>
          </a:bodyPr>
          <a:lstStyle/>
          <a:p>
            <a:r>
              <a:rPr lang="es-MX" sz="2800" dirty="0" smtClean="0"/>
              <a:t> </a:t>
            </a:r>
            <a:r>
              <a:rPr lang="es-MX" sz="2800" dirty="0" err="1" smtClean="0"/>
              <a:t>The</a:t>
            </a:r>
            <a:r>
              <a:rPr lang="es-MX" sz="2800" dirty="0" smtClean="0"/>
              <a:t> </a:t>
            </a:r>
            <a:r>
              <a:rPr lang="es-MX" sz="2800" dirty="0" err="1" smtClean="0"/>
              <a:t>take</a:t>
            </a:r>
            <a:r>
              <a:rPr lang="es-MX" sz="2800" dirty="0" smtClean="0"/>
              <a:t>-home </a:t>
            </a:r>
            <a:r>
              <a:rPr lang="es-MX" sz="2800" dirty="0" err="1" smtClean="0"/>
              <a:t>pathway</a:t>
            </a:r>
            <a:endParaRPr lang="es-MX"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4000" smtClean="0"/>
              <a:t>Many homes are located </a:t>
            </a:r>
            <a:br>
              <a:rPr lang="en-US" sz="4000" smtClean="0"/>
            </a:br>
            <a:r>
              <a:rPr lang="en-US" sz="4000" smtClean="0"/>
              <a:t>very close to farmlands</a:t>
            </a:r>
          </a:p>
        </p:txBody>
      </p:sp>
      <p:pic>
        <p:nvPicPr>
          <p:cNvPr id="28675" name="Picture 3" descr="PICT0273"/>
          <p:cNvPicPr>
            <a:picLocks noGrp="1" noChangeAspect="1" noChangeArrowheads="1"/>
          </p:cNvPicPr>
          <p:nvPr>
            <p:ph idx="1"/>
          </p:nvPr>
        </p:nvPicPr>
        <p:blipFill>
          <a:blip r:embed="rId3" cstate="print"/>
          <a:srcRect/>
          <a:stretch>
            <a:fillRect/>
          </a:stretch>
        </p:blipFill>
        <p:spPr>
          <a:xfrm>
            <a:off x="304800" y="1600200"/>
            <a:ext cx="3759200" cy="2819400"/>
          </a:xfrm>
          <a:noFill/>
        </p:spPr>
      </p:pic>
      <p:pic>
        <p:nvPicPr>
          <p:cNvPr id="28676" name="Picture 4" descr="PICT0033"/>
          <p:cNvPicPr>
            <a:picLocks noChangeAspect="1" noChangeArrowheads="1"/>
          </p:cNvPicPr>
          <p:nvPr/>
        </p:nvPicPr>
        <p:blipFill>
          <a:blip r:embed="rId4" cstate="print"/>
          <a:srcRect/>
          <a:stretch>
            <a:fillRect/>
          </a:stretch>
        </p:blipFill>
        <p:spPr bwMode="auto">
          <a:xfrm>
            <a:off x="4572000" y="1524000"/>
            <a:ext cx="4165600" cy="3124200"/>
          </a:xfrm>
          <a:prstGeom prst="rect">
            <a:avLst/>
          </a:prstGeom>
          <a:noFill/>
          <a:ln w="9525">
            <a:noFill/>
            <a:miter lim="800000"/>
            <a:headEnd/>
            <a:tailEnd/>
          </a:ln>
        </p:spPr>
      </p:pic>
      <p:pic>
        <p:nvPicPr>
          <p:cNvPr id="28677" name="Picture 2"/>
          <p:cNvPicPr>
            <a:picLocks noChangeAspect="1" noChangeArrowheads="1"/>
          </p:cNvPicPr>
          <p:nvPr/>
        </p:nvPicPr>
        <p:blipFill>
          <a:blip r:embed="rId5" cstate="print"/>
          <a:srcRect/>
          <a:stretch>
            <a:fillRect/>
          </a:stretch>
        </p:blipFill>
        <p:spPr bwMode="auto">
          <a:xfrm>
            <a:off x="1752600" y="4724400"/>
            <a:ext cx="24384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8"/>
          <p:cNvSpPr>
            <a:spLocks noGrp="1" noChangeArrowheads="1"/>
          </p:cNvSpPr>
          <p:nvPr>
            <p:ph type="title"/>
          </p:nvPr>
        </p:nvSpPr>
        <p:spPr>
          <a:xfrm>
            <a:off x="228600" y="304800"/>
            <a:ext cx="8534400" cy="1143000"/>
          </a:xfrm>
        </p:spPr>
        <p:txBody>
          <a:bodyPr/>
          <a:lstStyle/>
          <a:p>
            <a:pPr eaLnBrk="1" hangingPunct="1"/>
            <a:r>
              <a:rPr lang="es-MX" sz="3600" smtClean="0"/>
              <a:t>Many daycares are located </a:t>
            </a:r>
            <a:br>
              <a:rPr lang="es-MX" sz="3600" smtClean="0"/>
            </a:br>
            <a:r>
              <a:rPr lang="es-MX" sz="3600" smtClean="0"/>
              <a:t>close to the orchards</a:t>
            </a:r>
          </a:p>
        </p:txBody>
      </p:sp>
      <p:pic>
        <p:nvPicPr>
          <p:cNvPr id="29699" name="Picture 7" descr="PICT0027"/>
          <p:cNvPicPr>
            <a:picLocks noGrp="1" noChangeAspect="1" noChangeArrowheads="1"/>
          </p:cNvPicPr>
          <p:nvPr>
            <p:ph sz="half" idx="2"/>
          </p:nvPr>
        </p:nvPicPr>
        <p:blipFill>
          <a:blip r:embed="rId3" cstate="print"/>
          <a:srcRect/>
          <a:stretch>
            <a:fillRect/>
          </a:stretch>
        </p:blipFill>
        <p:spPr>
          <a:xfrm>
            <a:off x="4572000" y="2057400"/>
            <a:ext cx="4241800" cy="3181350"/>
          </a:xfrm>
          <a:noFill/>
        </p:spPr>
      </p:pic>
      <p:pic>
        <p:nvPicPr>
          <p:cNvPr id="29700" name="Picture 4" descr="PICT0057"/>
          <p:cNvPicPr>
            <a:picLocks noGrp="1" noChangeAspect="1" noChangeArrowheads="1"/>
          </p:cNvPicPr>
          <p:nvPr>
            <p:ph sz="half" idx="1"/>
          </p:nvPr>
        </p:nvPicPr>
        <p:blipFill>
          <a:blip r:embed="rId4" cstate="print"/>
          <a:srcRect/>
          <a:stretch>
            <a:fillRect/>
          </a:stretch>
        </p:blipFill>
        <p:spPr>
          <a:xfrm>
            <a:off x="304800" y="2209800"/>
            <a:ext cx="4038600" cy="302895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685800"/>
            <a:ext cx="8229600" cy="990600"/>
          </a:xfrm>
        </p:spPr>
        <p:txBody>
          <a:bodyPr/>
          <a:lstStyle/>
          <a:p>
            <a:r>
              <a:rPr lang="es-MX" sz="4000" dirty="0" err="1" smtClean="0">
                <a:solidFill>
                  <a:srgbClr val="006600"/>
                </a:solidFill>
              </a:rPr>
              <a:t>Exposures</a:t>
            </a:r>
            <a:r>
              <a:rPr lang="es-MX" sz="4000" dirty="0" smtClean="0">
                <a:solidFill>
                  <a:srgbClr val="006600"/>
                </a:solidFill>
              </a:rPr>
              <a:t> </a:t>
            </a:r>
            <a:r>
              <a:rPr lang="es-MX" sz="4000" dirty="0" err="1" smtClean="0">
                <a:solidFill>
                  <a:srgbClr val="006600"/>
                </a:solidFill>
              </a:rPr>
              <a:t>through</a:t>
            </a:r>
            <a:r>
              <a:rPr lang="es-MX" sz="4000" dirty="0" smtClean="0">
                <a:solidFill>
                  <a:srgbClr val="006600"/>
                </a:solidFill>
              </a:rPr>
              <a:t> </a:t>
            </a:r>
            <a:r>
              <a:rPr lang="es-MX" sz="4000" dirty="0" err="1" smtClean="0">
                <a:solidFill>
                  <a:srgbClr val="006600"/>
                </a:solidFill>
              </a:rPr>
              <a:t>food</a:t>
            </a:r>
            <a:r>
              <a:rPr lang="es-MX" sz="4000" dirty="0" smtClean="0">
                <a:solidFill>
                  <a:srgbClr val="006600"/>
                </a:solidFill>
              </a:rPr>
              <a:t>.</a:t>
            </a:r>
            <a:r>
              <a:rPr lang="es-MX" sz="2000" dirty="0" smtClean="0"/>
              <a:t/>
            </a:r>
            <a:br>
              <a:rPr lang="es-MX" sz="2000" dirty="0" smtClean="0"/>
            </a:br>
            <a:endParaRPr lang="es-MX" sz="2800" dirty="0" smtClean="0">
              <a:solidFill>
                <a:srgbClr val="C00000"/>
              </a:solidFill>
            </a:endParaRPr>
          </a:p>
        </p:txBody>
      </p:sp>
      <p:pic>
        <p:nvPicPr>
          <p:cNvPr id="34819" name="Picture 2" descr="C:\Users\Angel\Desktop\From Old Computer\My Documents\Carol's Folder\Farm Worker Pesticide Project\Photos.displays\child eating1.jpg"/>
          <p:cNvPicPr>
            <a:picLocks noGrp="1" noChangeAspect="1" noChangeArrowheads="1"/>
          </p:cNvPicPr>
          <p:nvPr>
            <p:ph idx="1"/>
          </p:nvPr>
        </p:nvPicPr>
        <p:blipFill>
          <a:blip r:embed="rId3" cstate="print"/>
          <a:srcRect/>
          <a:stretch>
            <a:fillRect/>
          </a:stretch>
        </p:blipFill>
        <p:spPr>
          <a:xfrm>
            <a:off x="2133600" y="1524000"/>
            <a:ext cx="4953000" cy="4656138"/>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Angel\Desktop\From Old Computer\My Documents\Carol's Folder\Farm Worker Pesticide Project\Photos.displays\pregnant belly.jpg"/>
          <p:cNvPicPr>
            <a:picLocks noChangeAspect="1" noChangeArrowheads="1"/>
          </p:cNvPicPr>
          <p:nvPr/>
        </p:nvPicPr>
        <p:blipFill>
          <a:blip r:embed="rId3" cstate="print"/>
          <a:srcRect/>
          <a:stretch>
            <a:fillRect/>
          </a:stretch>
        </p:blipFill>
        <p:spPr bwMode="auto">
          <a:xfrm>
            <a:off x="2514600" y="457200"/>
            <a:ext cx="4267200" cy="5257800"/>
          </a:xfrm>
          <a:prstGeom prst="rect">
            <a:avLst/>
          </a:prstGeom>
          <a:noFill/>
          <a:ln w="9525">
            <a:noFill/>
            <a:miter lim="800000"/>
            <a:headEnd/>
            <a:tailEnd/>
          </a:ln>
        </p:spPr>
      </p:pic>
      <p:sp>
        <p:nvSpPr>
          <p:cNvPr id="33796" name="TextBox 4"/>
          <p:cNvSpPr txBox="1">
            <a:spLocks noChangeArrowheads="1"/>
          </p:cNvSpPr>
          <p:nvPr/>
        </p:nvSpPr>
        <p:spPr bwMode="auto">
          <a:xfrm>
            <a:off x="228600" y="5867400"/>
            <a:ext cx="4953000" cy="461963"/>
          </a:xfrm>
          <a:prstGeom prst="rect">
            <a:avLst/>
          </a:prstGeom>
          <a:noFill/>
          <a:ln w="9525">
            <a:noFill/>
            <a:miter lim="800000"/>
            <a:headEnd/>
            <a:tailEnd/>
          </a:ln>
        </p:spPr>
        <p:txBody>
          <a:bodyPr>
            <a:spAutoFit/>
          </a:bodyPr>
          <a:lstStyle/>
          <a:p>
            <a:r>
              <a:rPr lang="es-MX" sz="2400" dirty="0" err="1"/>
              <a:t>Children</a:t>
            </a:r>
            <a:r>
              <a:rPr lang="es-MX" sz="2400" dirty="0"/>
              <a:t> are </a:t>
            </a:r>
            <a:r>
              <a:rPr lang="es-MX" sz="2400" dirty="0" err="1"/>
              <a:t>exposed</a:t>
            </a:r>
            <a:r>
              <a:rPr lang="es-MX" sz="2400" dirty="0"/>
              <a:t> </a:t>
            </a:r>
            <a:r>
              <a:rPr lang="es-MX" sz="2400" dirty="0" err="1"/>
              <a:t>prenatally</a:t>
            </a:r>
            <a:r>
              <a:rPr lang="es-MX" sz="2400" dirty="0"/>
              <a:t>.</a:t>
            </a:r>
          </a:p>
        </p:txBody>
      </p:sp>
      <p:sp>
        <p:nvSpPr>
          <p:cNvPr id="33797" name="TextBox 5"/>
          <p:cNvSpPr txBox="1">
            <a:spLocks noChangeArrowheads="1"/>
          </p:cNvSpPr>
          <p:nvPr/>
        </p:nvSpPr>
        <p:spPr bwMode="auto">
          <a:xfrm>
            <a:off x="4876800" y="5867400"/>
            <a:ext cx="3581400" cy="461665"/>
          </a:xfrm>
          <a:prstGeom prst="rect">
            <a:avLst/>
          </a:prstGeom>
          <a:noFill/>
          <a:ln w="9525">
            <a:noFill/>
            <a:miter lim="800000"/>
            <a:headEnd/>
            <a:tailEnd/>
          </a:ln>
        </p:spPr>
        <p:txBody>
          <a:bodyPr>
            <a:spAutoFit/>
          </a:bodyPr>
          <a:lstStyle/>
          <a:p>
            <a:r>
              <a:rPr lang="es-MX" sz="2400" dirty="0"/>
              <a:t>And </a:t>
            </a:r>
            <a:r>
              <a:rPr lang="es-MX" sz="2400" dirty="0" err="1"/>
              <a:t>through</a:t>
            </a:r>
            <a:r>
              <a:rPr lang="es-MX" sz="2400" dirty="0"/>
              <a:t> </a:t>
            </a:r>
            <a:r>
              <a:rPr lang="es-MX" sz="2400" dirty="0" err="1"/>
              <a:t>breastmilk</a:t>
            </a:r>
            <a:endParaRPr lang="es-MX"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smtClean="0"/>
          </a:p>
        </p:txBody>
      </p:sp>
      <p:pic>
        <p:nvPicPr>
          <p:cNvPr id="32771" name="Picture 4" descr="C:\Users\Angel\Desktop\From Old Computer\My Documents\Carol's Folder\Farm Worker Pesticide Project\Photos.displays\Aunque, kids with cloud drift.jpg"/>
          <p:cNvPicPr>
            <a:picLocks noGrp="1" noChangeAspect="1" noChangeArrowheads="1"/>
          </p:cNvPicPr>
          <p:nvPr>
            <p:ph idx="1"/>
          </p:nvPr>
        </p:nvPicPr>
        <p:blipFill>
          <a:blip r:embed="rId3" cstate="print"/>
          <a:srcRect/>
          <a:stretch>
            <a:fillRect/>
          </a:stretch>
        </p:blipFill>
        <p:spPr>
          <a:xfrm>
            <a:off x="-1828800" y="-1066800"/>
            <a:ext cx="10972800" cy="8231188"/>
          </a:xfrm>
          <a:noFill/>
        </p:spPr>
      </p:pic>
      <p:sp>
        <p:nvSpPr>
          <p:cNvPr id="32772" name="TextBox 3"/>
          <p:cNvSpPr txBox="1">
            <a:spLocks noChangeArrowheads="1"/>
          </p:cNvSpPr>
          <p:nvPr/>
        </p:nvSpPr>
        <p:spPr bwMode="auto">
          <a:xfrm>
            <a:off x="2286000" y="0"/>
            <a:ext cx="6858000" cy="646113"/>
          </a:xfrm>
          <a:prstGeom prst="rect">
            <a:avLst/>
          </a:prstGeom>
          <a:noFill/>
          <a:ln w="9525">
            <a:noFill/>
            <a:miter lim="800000"/>
            <a:headEnd/>
            <a:tailEnd/>
          </a:ln>
        </p:spPr>
        <p:txBody>
          <a:bodyPr>
            <a:spAutoFit/>
          </a:bodyPr>
          <a:lstStyle/>
          <a:p>
            <a:r>
              <a:rPr lang="es-MX" sz="3600">
                <a:solidFill>
                  <a:srgbClr val="006600"/>
                </a:solidFill>
              </a:rPr>
              <a:t>How Pesticides Enter Children</a:t>
            </a:r>
          </a:p>
        </p:txBody>
      </p:sp>
      <p:sp>
        <p:nvSpPr>
          <p:cNvPr id="32773" name="TextBox 4"/>
          <p:cNvSpPr txBox="1">
            <a:spLocks noChangeArrowheads="1"/>
          </p:cNvSpPr>
          <p:nvPr/>
        </p:nvSpPr>
        <p:spPr bwMode="auto">
          <a:xfrm>
            <a:off x="0" y="2819400"/>
            <a:ext cx="2286000" cy="3540125"/>
          </a:xfrm>
          <a:prstGeom prst="rect">
            <a:avLst/>
          </a:prstGeom>
          <a:noFill/>
          <a:ln w="9525">
            <a:noFill/>
            <a:miter lim="800000"/>
            <a:headEnd/>
            <a:tailEnd/>
          </a:ln>
        </p:spPr>
        <p:txBody>
          <a:bodyPr>
            <a:spAutoFit/>
          </a:bodyPr>
          <a:lstStyle/>
          <a:p>
            <a:pPr>
              <a:buFont typeface="Arial" charset="0"/>
              <a:buChar char="•"/>
            </a:pPr>
            <a:r>
              <a:rPr lang="es-MX" sz="3200"/>
              <a:t>Inhalation</a:t>
            </a:r>
          </a:p>
          <a:p>
            <a:pPr>
              <a:buFont typeface="Arial" charset="0"/>
              <a:buChar char="•"/>
            </a:pPr>
            <a:endParaRPr lang="es-MX" sz="3200"/>
          </a:p>
          <a:p>
            <a:pPr>
              <a:buFont typeface="Arial" charset="0"/>
              <a:buChar char="•"/>
            </a:pPr>
            <a:r>
              <a:rPr lang="es-MX" sz="3200"/>
              <a:t>Contact with Skin and Eyes</a:t>
            </a:r>
          </a:p>
          <a:p>
            <a:pPr>
              <a:buFont typeface="Arial" charset="0"/>
              <a:buChar char="•"/>
            </a:pPr>
            <a:endParaRPr lang="es-MX" sz="3200"/>
          </a:p>
          <a:p>
            <a:pPr>
              <a:buFont typeface="Arial" charset="0"/>
              <a:buChar char="•"/>
            </a:pPr>
            <a:r>
              <a:rPr lang="es-MX" sz="3200"/>
              <a:t>Ingestion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457200" y="1219200"/>
            <a:ext cx="8229600" cy="5257800"/>
          </a:xfrm>
        </p:spPr>
        <p:txBody>
          <a:bodyPr/>
          <a:lstStyle/>
          <a:p>
            <a:pPr marL="571500" indent="-571500">
              <a:buAutoNum type="romanUcPeriod"/>
            </a:pPr>
            <a:r>
              <a:rPr lang="es-MX" b="1" dirty="0" smtClean="0"/>
              <a:t> </a:t>
            </a:r>
            <a:r>
              <a:rPr lang="es-MX" b="1" dirty="0" err="1" smtClean="0"/>
              <a:t>Farm</a:t>
            </a:r>
            <a:r>
              <a:rPr lang="es-MX" b="1" dirty="0" smtClean="0"/>
              <a:t> </a:t>
            </a:r>
            <a:r>
              <a:rPr lang="es-MX" b="1" dirty="0" err="1" smtClean="0"/>
              <a:t>worker</a:t>
            </a:r>
            <a:r>
              <a:rPr lang="es-MX" b="1" dirty="0" smtClean="0"/>
              <a:t> </a:t>
            </a:r>
            <a:r>
              <a:rPr lang="es-MX" b="1" dirty="0" err="1" smtClean="0"/>
              <a:t>families</a:t>
            </a:r>
            <a:r>
              <a:rPr lang="es-MX" b="1" dirty="0" smtClean="0"/>
              <a:t> </a:t>
            </a:r>
            <a:r>
              <a:rPr lang="es-MX" sz="2800" b="1" dirty="0" smtClean="0"/>
              <a:t>&amp;</a:t>
            </a:r>
            <a:r>
              <a:rPr lang="es-MX" b="1" dirty="0" smtClean="0"/>
              <a:t> </a:t>
            </a:r>
            <a:r>
              <a:rPr lang="es-MX" b="1" dirty="0" err="1" smtClean="0"/>
              <a:t>pesticides</a:t>
            </a:r>
            <a:endParaRPr lang="es-MX" b="1" dirty="0" smtClean="0"/>
          </a:p>
          <a:p>
            <a:pPr marL="571500" indent="-571500">
              <a:buAutoNum type="romanUcPeriod"/>
            </a:pPr>
            <a:endParaRPr lang="es-MX" sz="900" b="1" dirty="0" smtClean="0"/>
          </a:p>
          <a:p>
            <a:pPr marL="571500" indent="-571500">
              <a:buAutoNum type="romanUcPeriod" startAt="2"/>
            </a:pPr>
            <a:r>
              <a:rPr lang="es-MX" b="1" dirty="0" smtClean="0"/>
              <a:t> </a:t>
            </a:r>
            <a:r>
              <a:rPr lang="es-MX" b="1" dirty="0" err="1" smtClean="0"/>
              <a:t>How</a:t>
            </a:r>
            <a:r>
              <a:rPr lang="es-MX" b="1" dirty="0" smtClean="0"/>
              <a:t> are </a:t>
            </a:r>
            <a:r>
              <a:rPr lang="es-MX" b="1" dirty="0" err="1" smtClean="0"/>
              <a:t>we</a:t>
            </a:r>
            <a:r>
              <a:rPr lang="es-MX" b="1" dirty="0" smtClean="0"/>
              <a:t> </a:t>
            </a:r>
            <a:r>
              <a:rPr lang="es-MX" b="1" dirty="0" err="1" smtClean="0"/>
              <a:t>doing</a:t>
            </a:r>
            <a:r>
              <a:rPr lang="es-MX" b="1" dirty="0" smtClean="0"/>
              <a:t>?</a:t>
            </a:r>
          </a:p>
          <a:p>
            <a:pPr marL="571500" indent="-571500">
              <a:buAutoNum type="romanUcPeriod" startAt="2"/>
            </a:pPr>
            <a:endParaRPr lang="es-MX" sz="900" b="1" dirty="0" smtClean="0"/>
          </a:p>
          <a:p>
            <a:pPr marL="571500" indent="-571500">
              <a:buAutoNum type="romanUcPeriod" startAt="3"/>
            </a:pPr>
            <a:r>
              <a:rPr lang="es-MX" b="1" dirty="0" smtClean="0"/>
              <a:t> </a:t>
            </a:r>
            <a:r>
              <a:rPr lang="es-MX" b="1" dirty="0" err="1" smtClean="0"/>
              <a:t>What</a:t>
            </a:r>
            <a:r>
              <a:rPr lang="es-MX" b="1" dirty="0" smtClean="0"/>
              <a:t> blocks </a:t>
            </a:r>
            <a:r>
              <a:rPr lang="es-MX" b="1" dirty="0" err="1" smtClean="0"/>
              <a:t>our</a:t>
            </a:r>
            <a:r>
              <a:rPr lang="es-MX" b="1" dirty="0" smtClean="0"/>
              <a:t> </a:t>
            </a:r>
            <a:r>
              <a:rPr lang="es-MX" b="1" dirty="0" err="1" smtClean="0"/>
              <a:t>way</a:t>
            </a:r>
            <a:r>
              <a:rPr lang="es-MX" b="1" dirty="0" smtClean="0"/>
              <a:t> forward?</a:t>
            </a:r>
          </a:p>
          <a:p>
            <a:pPr marL="571500" indent="-571500">
              <a:buAutoNum type="romanUcPeriod" startAt="3"/>
            </a:pPr>
            <a:endParaRPr lang="es-MX" sz="800" b="1" dirty="0" smtClean="0"/>
          </a:p>
          <a:p>
            <a:pPr>
              <a:buNone/>
            </a:pPr>
            <a:r>
              <a:rPr lang="es-MX" b="1" dirty="0" smtClean="0"/>
              <a:t>III:  </a:t>
            </a:r>
            <a:r>
              <a:rPr lang="es-MX" b="1" dirty="0" err="1" smtClean="0"/>
              <a:t>What</a:t>
            </a:r>
            <a:r>
              <a:rPr lang="es-MX" b="1" dirty="0" smtClean="0"/>
              <a:t> </a:t>
            </a:r>
            <a:r>
              <a:rPr lang="es-MX" b="1" dirty="0" err="1" smtClean="0"/>
              <a:t>next</a:t>
            </a:r>
            <a:r>
              <a:rPr lang="es-MX" b="1" dirty="0" smtClean="0"/>
              <a:t>?</a:t>
            </a:r>
          </a:p>
          <a:p>
            <a:pPr>
              <a:buNone/>
            </a:pPr>
            <a:endParaRPr lang="es-MX" sz="900" b="1" dirty="0" smtClean="0"/>
          </a:p>
          <a:p>
            <a:pPr>
              <a:buNone/>
            </a:pPr>
            <a:r>
              <a:rPr lang="es-MX" b="1" dirty="0" smtClean="0"/>
              <a:t>IV:  </a:t>
            </a:r>
            <a:r>
              <a:rPr lang="es-MX" b="1" dirty="0" err="1" smtClean="0"/>
              <a:t>Perspectives</a:t>
            </a:r>
            <a:r>
              <a:rPr lang="es-MX" b="1" dirty="0" smtClean="0"/>
              <a:t> </a:t>
            </a:r>
            <a:r>
              <a:rPr lang="es-MX" b="1" dirty="0" err="1" smtClean="0"/>
              <a:t>on</a:t>
            </a:r>
            <a:r>
              <a:rPr lang="es-MX" b="1" dirty="0" smtClean="0"/>
              <a:t> non-</a:t>
            </a:r>
            <a:r>
              <a:rPr lang="es-MX" b="1" dirty="0" err="1" smtClean="0"/>
              <a:t>profits</a:t>
            </a:r>
            <a:r>
              <a:rPr lang="es-MX" b="1" dirty="0" smtClean="0"/>
              <a:t> and </a:t>
            </a:r>
            <a:r>
              <a:rPr lang="es-MX" b="1" dirty="0" err="1" smtClean="0"/>
              <a:t>careers</a:t>
            </a:r>
            <a:r>
              <a:rPr lang="es-MX" b="1" dirty="0" smtClean="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2"/>
          <p:cNvSpPr txBox="1">
            <a:spLocks noChangeArrowheads="1"/>
          </p:cNvSpPr>
          <p:nvPr/>
        </p:nvSpPr>
        <p:spPr bwMode="auto">
          <a:xfrm>
            <a:off x="1066800" y="2514600"/>
            <a:ext cx="7620000" cy="646113"/>
          </a:xfrm>
          <a:prstGeom prst="rect">
            <a:avLst/>
          </a:prstGeom>
          <a:noFill/>
          <a:ln w="9525">
            <a:noFill/>
            <a:miter lim="800000"/>
            <a:headEnd/>
            <a:tailEnd/>
          </a:ln>
        </p:spPr>
        <p:txBody>
          <a:bodyPr>
            <a:spAutoFit/>
          </a:bodyPr>
          <a:lstStyle/>
          <a:p>
            <a:endParaRPr lang="es-MX" sz="3600"/>
          </a:p>
        </p:txBody>
      </p:sp>
      <p:graphicFrame>
        <p:nvGraphicFramePr>
          <p:cNvPr id="5122" name="Object 4"/>
          <p:cNvGraphicFramePr>
            <a:graphicFrameLocks noChangeAspect="1"/>
          </p:cNvGraphicFramePr>
          <p:nvPr/>
        </p:nvGraphicFramePr>
        <p:xfrm>
          <a:off x="2057400" y="228600"/>
          <a:ext cx="4800600" cy="6246813"/>
        </p:xfrm>
        <a:graphic>
          <a:graphicData uri="http://schemas.openxmlformats.org/presentationml/2006/ole">
            <mc:AlternateContent xmlns:mc="http://schemas.openxmlformats.org/markup-compatibility/2006">
              <mc:Choice xmlns:v="urn:schemas-microsoft-com:vml" Requires="v">
                <p:oleObj spid="_x0000_s5123" name="Acrobat Document" r:id="rId4" imgW="7055280" imgH="9314280" progId="AcroExch.Document.DC">
                  <p:embed/>
                </p:oleObj>
              </mc:Choice>
              <mc:Fallback>
                <p:oleObj name="Acrobat Document" r:id="rId4" imgW="7055280" imgH="9314280" progId="AcroExch.Document.DC">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8600"/>
                        <a:ext cx="4800600" cy="62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676400" y="533400"/>
          <a:ext cx="6186369" cy="5638800"/>
        </p:xfrm>
        <a:graphic>
          <a:graphicData uri="http://schemas.openxmlformats.org/presentationml/2006/ole">
            <mc:AlternateContent xmlns:mc="http://schemas.openxmlformats.org/markup-compatibility/2006">
              <mc:Choice xmlns:v="urn:schemas-microsoft-com:vml" Requires="v">
                <p:oleObj spid="_x0000_s8195" name="Acrobat Document" r:id="rId3" imgW="6750000" imgH="6141960" progId="AcroExch.Document.DC">
                  <p:embed/>
                </p:oleObj>
              </mc:Choice>
              <mc:Fallback>
                <p:oleObj name="Acrobat Document" r:id="rId3" imgW="6750000" imgH="6141960" progId="AcroExch.Document.DC">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533400"/>
                        <a:ext cx="6186369"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Box 5"/>
          <p:cNvSpPr txBox="1">
            <a:spLocks noChangeArrowheads="1"/>
          </p:cNvSpPr>
          <p:nvPr/>
        </p:nvSpPr>
        <p:spPr bwMode="auto">
          <a:xfrm>
            <a:off x="5257800" y="4038600"/>
            <a:ext cx="3505200" cy="738664"/>
          </a:xfrm>
          <a:prstGeom prst="rect">
            <a:avLst/>
          </a:prstGeom>
          <a:noFill/>
          <a:ln w="9525">
            <a:noFill/>
            <a:miter lim="800000"/>
            <a:headEnd/>
            <a:tailEnd/>
          </a:ln>
        </p:spPr>
        <p:txBody>
          <a:bodyPr>
            <a:spAutoFit/>
          </a:bodyPr>
          <a:lstStyle/>
          <a:p>
            <a:r>
              <a:rPr lang="es-MX" sz="2400" dirty="0" smtClean="0"/>
              <a:t>*</a:t>
            </a:r>
            <a:endParaRPr lang="es-MX" sz="2400" dirty="0"/>
          </a:p>
          <a:p>
            <a:endParaRPr lang="es-MX"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381000" y="1676400"/>
            <a:ext cx="8229600" cy="3048000"/>
          </a:xfrm>
        </p:spPr>
        <p:txBody>
          <a:bodyPr/>
          <a:lstStyle/>
          <a:p>
            <a:pPr algn="ctr">
              <a:buFontTx/>
              <a:buNone/>
            </a:pPr>
            <a:endParaRPr lang="es-MX" sz="4400" smtClean="0">
              <a:solidFill>
                <a:srgbClr val="006600"/>
              </a:solidFill>
            </a:endParaRPr>
          </a:p>
          <a:p>
            <a:pPr algn="ctr">
              <a:buFontTx/>
              <a:buNone/>
            </a:pPr>
            <a:r>
              <a:rPr lang="es-MX" sz="4400" smtClean="0">
                <a:solidFill>
                  <a:srgbClr val="006600"/>
                </a:solidFill>
              </a:rPr>
              <a:t>HEALTH EFFECTS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Angel\Desktop\From Old Computer\My Documents\Carol's Folder\Farm Worker Pesticide Project\Photos.displays\Decontamination photo.jpg"/>
          <p:cNvPicPr>
            <a:picLocks noChangeAspect="1" noChangeArrowheads="1"/>
          </p:cNvPicPr>
          <p:nvPr/>
        </p:nvPicPr>
        <p:blipFill>
          <a:blip r:embed="rId3" cstate="print"/>
          <a:srcRect/>
          <a:stretch>
            <a:fillRect/>
          </a:stretch>
        </p:blipFill>
        <p:spPr bwMode="auto">
          <a:xfrm>
            <a:off x="1493838" y="838200"/>
            <a:ext cx="7650162" cy="5562600"/>
          </a:xfrm>
          <a:prstGeom prst="rect">
            <a:avLst/>
          </a:prstGeom>
          <a:noFill/>
          <a:ln w="9525">
            <a:noFill/>
            <a:miter lim="800000"/>
            <a:headEnd/>
            <a:tailEnd/>
          </a:ln>
        </p:spPr>
      </p:pic>
      <p:sp>
        <p:nvSpPr>
          <p:cNvPr id="37891" name="TextBox 2"/>
          <p:cNvSpPr txBox="1">
            <a:spLocks noChangeArrowheads="1"/>
          </p:cNvSpPr>
          <p:nvPr/>
        </p:nvSpPr>
        <p:spPr bwMode="auto">
          <a:xfrm>
            <a:off x="0" y="3048000"/>
            <a:ext cx="3429000" cy="1200150"/>
          </a:xfrm>
          <a:prstGeom prst="rect">
            <a:avLst/>
          </a:prstGeom>
          <a:noFill/>
          <a:ln w="9525">
            <a:noFill/>
            <a:miter lim="800000"/>
            <a:headEnd/>
            <a:tailEnd/>
          </a:ln>
        </p:spPr>
        <p:txBody>
          <a:bodyPr>
            <a:spAutoFit/>
          </a:bodyPr>
          <a:lstStyle/>
          <a:p>
            <a:r>
              <a:rPr lang="es-MX" sz="3600" b="1"/>
              <a:t>ACUTE POISONINGS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8600" y="0"/>
            <a:ext cx="8686800" cy="2362200"/>
          </a:xfrm>
        </p:spPr>
        <p:txBody>
          <a:bodyPr/>
          <a:lstStyle/>
          <a:p>
            <a:r>
              <a:rPr lang="es-MX" sz="4000" smtClean="0">
                <a:solidFill>
                  <a:srgbClr val="C00000"/>
                </a:solidFill>
              </a:rPr>
              <a:t/>
            </a:r>
            <a:br>
              <a:rPr lang="es-MX" sz="4000" smtClean="0">
                <a:solidFill>
                  <a:srgbClr val="C00000"/>
                </a:solidFill>
              </a:rPr>
            </a:br>
            <a:r>
              <a:rPr lang="es-MX" sz="3600" smtClean="0">
                <a:solidFill>
                  <a:srgbClr val="C00000"/>
                </a:solidFill>
              </a:rPr>
              <a:t>Farm Pesticide-Induced Illness Cases</a:t>
            </a:r>
            <a:r>
              <a:rPr lang="es-MX" smtClean="0">
                <a:solidFill>
                  <a:srgbClr val="C00000"/>
                </a:solidFill>
              </a:rPr>
              <a:t/>
            </a:r>
            <a:br>
              <a:rPr lang="es-MX" smtClean="0">
                <a:solidFill>
                  <a:srgbClr val="C00000"/>
                </a:solidFill>
              </a:rPr>
            </a:br>
            <a:r>
              <a:rPr lang="es-MX" sz="3600" smtClean="0">
                <a:solidFill>
                  <a:srgbClr val="C00000"/>
                </a:solidFill>
              </a:rPr>
              <a:t>in Washington State, 2003-2008</a:t>
            </a:r>
            <a:r>
              <a:rPr lang="es-MX" sz="4000" smtClean="0">
                <a:solidFill>
                  <a:srgbClr val="C00000"/>
                </a:solidFill>
              </a:rPr>
              <a:t/>
            </a:r>
            <a:br>
              <a:rPr lang="es-MX" sz="4000" smtClean="0">
                <a:solidFill>
                  <a:srgbClr val="C00000"/>
                </a:solidFill>
              </a:rPr>
            </a:br>
            <a:r>
              <a:rPr lang="es-MX" sz="2400" smtClean="0">
                <a:solidFill>
                  <a:srgbClr val="006600"/>
                </a:solidFill>
              </a:rPr>
              <a:t>(Documented by State Department of Health) </a:t>
            </a:r>
            <a:r>
              <a:rPr lang="es-MX" sz="4000" smtClean="0">
                <a:solidFill>
                  <a:srgbClr val="006600"/>
                </a:solidFill>
              </a:rPr>
              <a:t/>
            </a:r>
            <a:br>
              <a:rPr lang="es-MX" sz="4000" smtClean="0">
                <a:solidFill>
                  <a:srgbClr val="006600"/>
                </a:solidFill>
              </a:rPr>
            </a:br>
            <a:endParaRPr lang="es-MX" sz="4000" smtClean="0">
              <a:solidFill>
                <a:srgbClr val="C00000"/>
              </a:solidFill>
            </a:endParaRPr>
          </a:p>
        </p:txBody>
      </p:sp>
      <p:sp>
        <p:nvSpPr>
          <p:cNvPr id="38915" name="Content Placeholder 2"/>
          <p:cNvSpPr>
            <a:spLocks noGrp="1"/>
          </p:cNvSpPr>
          <p:nvPr>
            <p:ph idx="1"/>
          </p:nvPr>
        </p:nvSpPr>
        <p:spPr>
          <a:xfrm>
            <a:off x="457200" y="2057400"/>
            <a:ext cx="8229600" cy="4525963"/>
          </a:xfrm>
        </p:spPr>
        <p:txBody>
          <a:bodyPr/>
          <a:lstStyle/>
          <a:p>
            <a:r>
              <a:rPr lang="es-MX" sz="3600" u="sng" smtClean="0"/>
              <a:t>351 workers</a:t>
            </a:r>
          </a:p>
          <a:p>
            <a:pPr>
              <a:buFontTx/>
              <a:buNone/>
            </a:pPr>
            <a:r>
              <a:rPr lang="es-MX" smtClean="0"/>
              <a:t>	- 167 pesticide handlers</a:t>
            </a:r>
          </a:p>
          <a:p>
            <a:pPr>
              <a:buFontTx/>
              <a:buNone/>
            </a:pPr>
            <a:r>
              <a:rPr lang="es-MX" smtClean="0"/>
              <a:t>	- 184 field workers</a:t>
            </a:r>
          </a:p>
          <a:p>
            <a:pPr>
              <a:buFontTx/>
              <a:buNone/>
            </a:pPr>
            <a:endParaRPr lang="es-MX" sz="1600" smtClean="0"/>
          </a:p>
          <a:p>
            <a:r>
              <a:rPr lang="es-MX" sz="3600" u="sng" smtClean="0"/>
              <a:t>Drift cases – 166 people</a:t>
            </a:r>
          </a:p>
          <a:p>
            <a:pPr>
              <a:buFontTx/>
              <a:buNone/>
            </a:pPr>
            <a:r>
              <a:rPr lang="es-MX" smtClean="0"/>
              <a:t>	-108 workers</a:t>
            </a:r>
          </a:p>
          <a:p>
            <a:pPr>
              <a:buFontTx/>
              <a:buNone/>
            </a:pPr>
            <a:r>
              <a:rPr lang="es-MX" smtClean="0"/>
              <a:t>	- 58 others</a:t>
            </a:r>
          </a:p>
          <a:p>
            <a:pPr>
              <a:buFontTx/>
              <a:buNone/>
            </a:pPr>
            <a:endParaRPr lang="es-MX"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0" y="533400"/>
            <a:ext cx="9144000" cy="762000"/>
          </a:xfrm>
        </p:spPr>
        <p:txBody>
          <a:bodyPr/>
          <a:lstStyle/>
          <a:p>
            <a:r>
              <a:rPr lang="es-MX" sz="3600" b="1" dirty="0" smtClean="0"/>
              <a:t/>
            </a:r>
            <a:br>
              <a:rPr lang="es-MX" sz="3600" b="1" dirty="0" smtClean="0"/>
            </a:br>
            <a:r>
              <a:rPr lang="es-MX" sz="3600" b="1" dirty="0" err="1" smtClean="0"/>
              <a:t>Other</a:t>
            </a:r>
            <a:r>
              <a:rPr lang="es-MX" sz="3600" b="1" dirty="0" smtClean="0"/>
              <a:t> </a:t>
            </a:r>
            <a:r>
              <a:rPr lang="es-MX" sz="3600" b="1" dirty="0" err="1" smtClean="0"/>
              <a:t>Health</a:t>
            </a:r>
            <a:r>
              <a:rPr lang="es-MX" sz="3600" b="1" dirty="0" smtClean="0"/>
              <a:t> </a:t>
            </a:r>
            <a:r>
              <a:rPr lang="es-MX" sz="3600" b="1" dirty="0" err="1" smtClean="0"/>
              <a:t>Effects</a:t>
            </a:r>
            <a:r>
              <a:rPr lang="es-MX" sz="3600" dirty="0" smtClean="0"/>
              <a:t/>
            </a:r>
            <a:br>
              <a:rPr lang="es-MX" sz="3600" dirty="0" smtClean="0"/>
            </a:br>
            <a:endParaRPr lang="es-MX" sz="3200" dirty="0" smtClean="0"/>
          </a:p>
        </p:txBody>
      </p:sp>
      <p:pic>
        <p:nvPicPr>
          <p:cNvPr id="45059" name="Picture 2" descr="C:\Users\Angel\Desktop\From Old Computer\My Documents\Carol's Folder\Farm Worker Pesticide Project\Photos.displays\cancer patient.jpg"/>
          <p:cNvPicPr>
            <a:picLocks noChangeAspect="1" noChangeArrowheads="1"/>
          </p:cNvPicPr>
          <p:nvPr/>
        </p:nvPicPr>
        <p:blipFill>
          <a:blip r:embed="rId3" cstate="print"/>
          <a:srcRect/>
          <a:stretch>
            <a:fillRect/>
          </a:stretch>
        </p:blipFill>
        <p:spPr bwMode="auto">
          <a:xfrm>
            <a:off x="762000" y="1828800"/>
            <a:ext cx="2438400" cy="1828800"/>
          </a:xfrm>
          <a:prstGeom prst="rect">
            <a:avLst/>
          </a:prstGeom>
          <a:noFill/>
          <a:ln w="9525">
            <a:noFill/>
            <a:miter lim="800000"/>
            <a:headEnd/>
            <a:tailEnd/>
          </a:ln>
        </p:spPr>
      </p:pic>
      <p:pic>
        <p:nvPicPr>
          <p:cNvPr id="45060" name="Picture 3" descr="C:\Users\Angel\Desktop\From Old Computer\My Documents\Carol's Folder\Farm Worker Pesticide Project\Photos.displays\asthmaBoy with inhaler.jpg"/>
          <p:cNvPicPr>
            <a:picLocks noChangeAspect="1" noChangeArrowheads="1"/>
          </p:cNvPicPr>
          <p:nvPr/>
        </p:nvPicPr>
        <p:blipFill>
          <a:blip r:embed="rId4" cstate="print"/>
          <a:srcRect/>
          <a:stretch>
            <a:fillRect/>
          </a:stretch>
        </p:blipFill>
        <p:spPr bwMode="auto">
          <a:xfrm>
            <a:off x="3810000" y="1600200"/>
            <a:ext cx="1625600" cy="2159000"/>
          </a:xfrm>
          <a:prstGeom prst="rect">
            <a:avLst/>
          </a:prstGeom>
          <a:noFill/>
          <a:ln w="9525">
            <a:noFill/>
            <a:miter lim="800000"/>
            <a:headEnd/>
            <a:tailEnd/>
          </a:ln>
        </p:spPr>
      </p:pic>
      <p:pic>
        <p:nvPicPr>
          <p:cNvPr id="45061" name="Picture 6" descr="C:\Users\Angel\Desktop\From Old Computer\My Documents\Carol's Folder\Farm Worker Pesticide Project\Photos.displays\skin rash (foot) from pesticides.jpg"/>
          <p:cNvPicPr>
            <a:picLocks noChangeAspect="1" noChangeArrowheads="1"/>
          </p:cNvPicPr>
          <p:nvPr/>
        </p:nvPicPr>
        <p:blipFill>
          <a:blip r:embed="rId5" cstate="print"/>
          <a:srcRect/>
          <a:stretch>
            <a:fillRect/>
          </a:stretch>
        </p:blipFill>
        <p:spPr bwMode="auto">
          <a:xfrm>
            <a:off x="5867400" y="1828800"/>
            <a:ext cx="2946400" cy="2209800"/>
          </a:xfrm>
          <a:prstGeom prst="rect">
            <a:avLst/>
          </a:prstGeom>
          <a:noFill/>
          <a:ln w="9525">
            <a:noFill/>
            <a:miter lim="800000"/>
            <a:headEnd/>
            <a:tailEnd/>
          </a:ln>
        </p:spPr>
      </p:pic>
      <p:pic>
        <p:nvPicPr>
          <p:cNvPr id="45062" name="Picture 7" descr="C:\Users\Angel\Desktop\From Old Computer\My Documents\Carol's Folder\Farm Worker Pesticide Project\Photos.displays\eye squinting.jpg"/>
          <p:cNvPicPr>
            <a:picLocks noChangeAspect="1" noChangeArrowheads="1"/>
          </p:cNvPicPr>
          <p:nvPr/>
        </p:nvPicPr>
        <p:blipFill>
          <a:blip r:embed="rId6" cstate="print"/>
          <a:srcRect/>
          <a:stretch>
            <a:fillRect/>
          </a:stretch>
        </p:blipFill>
        <p:spPr bwMode="auto">
          <a:xfrm>
            <a:off x="1524000" y="4495800"/>
            <a:ext cx="1981200" cy="1477963"/>
          </a:xfrm>
          <a:prstGeom prst="rect">
            <a:avLst/>
          </a:prstGeom>
          <a:noFill/>
          <a:ln w="9525">
            <a:noFill/>
            <a:miter lim="800000"/>
            <a:headEnd/>
            <a:tailEnd/>
          </a:ln>
        </p:spPr>
      </p:pic>
      <p:sp>
        <p:nvSpPr>
          <p:cNvPr id="45063" name="TextBox 9"/>
          <p:cNvSpPr txBox="1">
            <a:spLocks noChangeArrowheads="1"/>
          </p:cNvSpPr>
          <p:nvPr/>
        </p:nvSpPr>
        <p:spPr bwMode="auto">
          <a:xfrm flipH="1">
            <a:off x="1295400" y="3733800"/>
            <a:ext cx="1143000" cy="400050"/>
          </a:xfrm>
          <a:prstGeom prst="rect">
            <a:avLst/>
          </a:prstGeom>
          <a:noFill/>
          <a:ln w="9525">
            <a:noFill/>
            <a:miter lim="800000"/>
            <a:headEnd/>
            <a:tailEnd/>
          </a:ln>
        </p:spPr>
        <p:txBody>
          <a:bodyPr>
            <a:spAutoFit/>
          </a:bodyPr>
          <a:lstStyle/>
          <a:p>
            <a:r>
              <a:rPr lang="es-MX" sz="2000"/>
              <a:t>Cancer</a:t>
            </a:r>
          </a:p>
        </p:txBody>
      </p:sp>
      <p:sp>
        <p:nvSpPr>
          <p:cNvPr id="45064" name="TextBox 10"/>
          <p:cNvSpPr txBox="1">
            <a:spLocks noChangeArrowheads="1"/>
          </p:cNvSpPr>
          <p:nvPr/>
        </p:nvSpPr>
        <p:spPr bwMode="auto">
          <a:xfrm>
            <a:off x="1066800" y="6096000"/>
            <a:ext cx="2819400" cy="369888"/>
          </a:xfrm>
          <a:prstGeom prst="rect">
            <a:avLst/>
          </a:prstGeom>
          <a:noFill/>
          <a:ln w="9525">
            <a:noFill/>
            <a:miter lim="800000"/>
            <a:headEnd/>
            <a:tailEnd/>
          </a:ln>
        </p:spPr>
        <p:txBody>
          <a:bodyPr>
            <a:spAutoFit/>
          </a:bodyPr>
          <a:lstStyle/>
          <a:p>
            <a:r>
              <a:rPr lang="en-US"/>
              <a:t>Retinal degeneration</a:t>
            </a:r>
          </a:p>
        </p:txBody>
      </p:sp>
      <p:sp>
        <p:nvSpPr>
          <p:cNvPr id="45065" name="TextBox 12"/>
          <p:cNvSpPr txBox="1">
            <a:spLocks noChangeArrowheads="1"/>
          </p:cNvSpPr>
          <p:nvPr/>
        </p:nvSpPr>
        <p:spPr bwMode="auto">
          <a:xfrm>
            <a:off x="5867400" y="4114800"/>
            <a:ext cx="2819400" cy="369888"/>
          </a:xfrm>
          <a:prstGeom prst="rect">
            <a:avLst/>
          </a:prstGeom>
          <a:noFill/>
          <a:ln w="9525">
            <a:noFill/>
            <a:miter lim="800000"/>
            <a:headEnd/>
            <a:tailEnd/>
          </a:ln>
        </p:spPr>
        <p:txBody>
          <a:bodyPr>
            <a:spAutoFit/>
          </a:bodyPr>
          <a:lstStyle/>
          <a:p>
            <a:r>
              <a:rPr lang="es-MX"/>
              <a:t>Skin problems</a:t>
            </a:r>
          </a:p>
        </p:txBody>
      </p:sp>
      <p:sp>
        <p:nvSpPr>
          <p:cNvPr id="45066" name="TextBox 13"/>
          <p:cNvSpPr txBox="1">
            <a:spLocks noChangeArrowheads="1"/>
          </p:cNvSpPr>
          <p:nvPr/>
        </p:nvSpPr>
        <p:spPr bwMode="auto">
          <a:xfrm>
            <a:off x="6934200" y="5257800"/>
            <a:ext cx="1676400" cy="646113"/>
          </a:xfrm>
          <a:prstGeom prst="rect">
            <a:avLst/>
          </a:prstGeom>
          <a:noFill/>
          <a:ln w="9525">
            <a:noFill/>
            <a:miter lim="800000"/>
            <a:headEnd/>
            <a:tailEnd/>
          </a:ln>
        </p:spPr>
        <p:txBody>
          <a:bodyPr>
            <a:spAutoFit/>
          </a:bodyPr>
          <a:lstStyle/>
          <a:p>
            <a:r>
              <a:rPr lang="en-US"/>
              <a:t>Reproductive problems</a:t>
            </a:r>
          </a:p>
        </p:txBody>
      </p:sp>
      <p:pic>
        <p:nvPicPr>
          <p:cNvPr id="45067" name="Picture 13" descr="C:\Users\Angel\Desktop\From Old Computer\My Documents\Carol's Folder\Farm Worker Pesticide Project\Photos.displays\pregnant belly.jpg"/>
          <p:cNvPicPr>
            <a:picLocks noChangeAspect="1" noChangeArrowheads="1"/>
          </p:cNvPicPr>
          <p:nvPr/>
        </p:nvPicPr>
        <p:blipFill>
          <a:blip r:embed="rId7" cstate="print"/>
          <a:srcRect/>
          <a:stretch>
            <a:fillRect/>
          </a:stretch>
        </p:blipFill>
        <p:spPr bwMode="auto">
          <a:xfrm>
            <a:off x="4953000" y="4648200"/>
            <a:ext cx="1752600" cy="1831975"/>
          </a:xfrm>
          <a:prstGeom prst="rect">
            <a:avLst/>
          </a:prstGeom>
          <a:noFill/>
          <a:ln w="9525">
            <a:noFill/>
            <a:miter lim="800000"/>
            <a:headEnd/>
            <a:tailEnd/>
          </a:ln>
        </p:spPr>
      </p:pic>
      <p:sp>
        <p:nvSpPr>
          <p:cNvPr id="45068" name="TextBox 13"/>
          <p:cNvSpPr txBox="1">
            <a:spLocks noChangeArrowheads="1"/>
          </p:cNvSpPr>
          <p:nvPr/>
        </p:nvSpPr>
        <p:spPr bwMode="auto">
          <a:xfrm>
            <a:off x="3962400" y="3810000"/>
            <a:ext cx="1295400" cy="369888"/>
          </a:xfrm>
          <a:prstGeom prst="rect">
            <a:avLst/>
          </a:prstGeom>
          <a:noFill/>
          <a:ln w="9525">
            <a:noFill/>
            <a:miter lim="800000"/>
            <a:headEnd/>
            <a:tailEnd/>
          </a:ln>
        </p:spPr>
        <p:txBody>
          <a:bodyPr>
            <a:spAutoFit/>
          </a:bodyPr>
          <a:lstStyle/>
          <a:p>
            <a:r>
              <a:rPr lang="es-MX"/>
              <a:t>asthma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Carlitos, Florida</a:t>
            </a:r>
          </a:p>
        </p:txBody>
      </p:sp>
      <p:sp>
        <p:nvSpPr>
          <p:cNvPr id="46083" name="Content Placeholder 2"/>
          <p:cNvSpPr>
            <a:spLocks noGrp="1"/>
          </p:cNvSpPr>
          <p:nvPr>
            <p:ph idx="1"/>
          </p:nvPr>
        </p:nvSpPr>
        <p:spPr/>
        <p:txBody>
          <a:bodyPr/>
          <a:lstStyle/>
          <a:p>
            <a:pPr>
              <a:buFontTx/>
              <a:buNone/>
            </a:pPr>
            <a:endParaRPr lang="en-US" smtClean="0"/>
          </a:p>
        </p:txBody>
      </p:sp>
      <p:pic>
        <p:nvPicPr>
          <p:cNvPr id="46084" name="Picture 2" descr="C:\Users\Angel\Desktop\From Old Computer\My Documents\Carol's Folder\Farm Worker Pesticide Project\Photos.displays\carlito on lap.jpg"/>
          <p:cNvPicPr>
            <a:picLocks noChangeAspect="1" noChangeArrowheads="1"/>
          </p:cNvPicPr>
          <p:nvPr/>
        </p:nvPicPr>
        <p:blipFill>
          <a:blip r:embed="rId3" cstate="print"/>
          <a:srcRect/>
          <a:stretch>
            <a:fillRect/>
          </a:stretch>
        </p:blipFill>
        <p:spPr bwMode="auto">
          <a:xfrm>
            <a:off x="3733800" y="1905000"/>
            <a:ext cx="4724400" cy="3352800"/>
          </a:xfrm>
          <a:prstGeom prst="rect">
            <a:avLst/>
          </a:prstGeom>
          <a:noFill/>
          <a:ln w="9525">
            <a:noFill/>
            <a:miter lim="800000"/>
            <a:headEnd/>
            <a:tailEnd/>
          </a:ln>
        </p:spPr>
      </p:pic>
      <p:pic>
        <p:nvPicPr>
          <p:cNvPr id="46085" name="Picture 3" descr="C:\Users\Angel\Desktop\From Old Computer\My Documents\Carol's Folder\Farm Worker Pesticide Project\Photos.displays\Carlitos.The Palm Beach Post.Taylor Jones.jpg"/>
          <p:cNvPicPr>
            <a:picLocks noChangeAspect="1" noChangeArrowheads="1"/>
          </p:cNvPicPr>
          <p:nvPr/>
        </p:nvPicPr>
        <p:blipFill>
          <a:blip r:embed="rId4" cstate="print"/>
          <a:srcRect/>
          <a:stretch>
            <a:fillRect/>
          </a:stretch>
        </p:blipFill>
        <p:spPr bwMode="auto">
          <a:xfrm>
            <a:off x="838200" y="1676400"/>
            <a:ext cx="29718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s-MX" smtClean="0">
                <a:solidFill>
                  <a:srgbClr val="006600"/>
                </a:solidFill>
              </a:rPr>
              <a:t>Pesticides Carlito’s </a:t>
            </a:r>
            <a:br>
              <a:rPr lang="es-MX" smtClean="0">
                <a:solidFill>
                  <a:srgbClr val="006600"/>
                </a:solidFill>
              </a:rPr>
            </a:br>
            <a:r>
              <a:rPr lang="es-MX" smtClean="0">
                <a:solidFill>
                  <a:srgbClr val="006600"/>
                </a:solidFill>
              </a:rPr>
              <a:t>Mother Was Exposed To</a:t>
            </a:r>
          </a:p>
        </p:txBody>
      </p:sp>
      <p:sp>
        <p:nvSpPr>
          <p:cNvPr id="47107" name="Content Placeholder 2"/>
          <p:cNvSpPr>
            <a:spLocks noGrp="1"/>
          </p:cNvSpPr>
          <p:nvPr>
            <p:ph idx="1"/>
          </p:nvPr>
        </p:nvSpPr>
        <p:spPr>
          <a:xfrm>
            <a:off x="533400" y="1676400"/>
            <a:ext cx="8229600" cy="4572000"/>
          </a:xfrm>
        </p:spPr>
        <p:txBody>
          <a:bodyPr/>
          <a:lstStyle/>
          <a:p>
            <a:r>
              <a:rPr lang="es-MX" dirty="0" err="1" smtClean="0">
                <a:solidFill>
                  <a:srgbClr val="C00000"/>
                </a:solidFill>
              </a:rPr>
              <a:t>Methamidophos</a:t>
            </a:r>
            <a:r>
              <a:rPr lang="es-MX" dirty="0" smtClean="0">
                <a:solidFill>
                  <a:srgbClr val="C00000"/>
                </a:solidFill>
              </a:rPr>
              <a:t>:</a:t>
            </a:r>
          </a:p>
          <a:p>
            <a:pPr>
              <a:buFontTx/>
              <a:buNone/>
            </a:pPr>
            <a:r>
              <a:rPr lang="es-MX" dirty="0" smtClean="0"/>
              <a:t>	</a:t>
            </a:r>
            <a:r>
              <a:rPr lang="es-MX" sz="2000" dirty="0" smtClean="0"/>
              <a:t>* WA </a:t>
            </a:r>
            <a:r>
              <a:rPr lang="es-MX" sz="2000" dirty="0" err="1" smtClean="0"/>
              <a:t>State</a:t>
            </a:r>
            <a:r>
              <a:rPr lang="es-MX" sz="2000" dirty="0" smtClean="0"/>
              <a:t> </a:t>
            </a:r>
            <a:r>
              <a:rPr lang="es-MX" sz="2000" dirty="0" err="1" smtClean="0"/>
              <a:t>study</a:t>
            </a:r>
            <a:r>
              <a:rPr lang="es-MX" sz="2000" dirty="0" smtClean="0"/>
              <a:t> </a:t>
            </a:r>
            <a:r>
              <a:rPr lang="es-MX" sz="2000" dirty="0" err="1" smtClean="0"/>
              <a:t>documented</a:t>
            </a:r>
            <a:r>
              <a:rPr lang="es-MX" sz="2000" dirty="0" smtClean="0"/>
              <a:t> </a:t>
            </a:r>
            <a:r>
              <a:rPr lang="es-MX" sz="2000" dirty="0" err="1" smtClean="0"/>
              <a:t>children’s</a:t>
            </a:r>
            <a:r>
              <a:rPr lang="es-MX" sz="2000" dirty="0" smtClean="0"/>
              <a:t> </a:t>
            </a:r>
            <a:r>
              <a:rPr lang="es-MX" sz="2000" dirty="0" err="1" smtClean="0"/>
              <a:t>exposure</a:t>
            </a:r>
            <a:r>
              <a:rPr lang="es-MX" sz="2000" dirty="0" smtClean="0"/>
              <a:t> </a:t>
            </a:r>
            <a:r>
              <a:rPr lang="es-MX" sz="2000" dirty="0" err="1" smtClean="0"/>
              <a:t>to</a:t>
            </a:r>
            <a:r>
              <a:rPr lang="es-MX" sz="2000" dirty="0" smtClean="0"/>
              <a:t> </a:t>
            </a:r>
            <a:r>
              <a:rPr lang="es-MX" sz="2000" dirty="0" err="1" smtClean="0"/>
              <a:t>this</a:t>
            </a:r>
            <a:r>
              <a:rPr lang="es-MX" sz="2000" dirty="0" smtClean="0"/>
              <a:t> </a:t>
            </a:r>
            <a:r>
              <a:rPr lang="es-MX" sz="2000" dirty="0" err="1" smtClean="0"/>
              <a:t>pesticide</a:t>
            </a:r>
            <a:r>
              <a:rPr lang="es-MX" sz="2000" dirty="0" smtClean="0"/>
              <a:t> </a:t>
            </a:r>
            <a:r>
              <a:rPr lang="es-MX" sz="2000" dirty="0" err="1" smtClean="0"/>
              <a:t>here</a:t>
            </a:r>
            <a:r>
              <a:rPr lang="es-MX" sz="2000" dirty="0" smtClean="0"/>
              <a:t>.</a:t>
            </a:r>
          </a:p>
          <a:p>
            <a:pPr>
              <a:buFontTx/>
              <a:buNone/>
            </a:pPr>
            <a:r>
              <a:rPr lang="es-MX" sz="2000" dirty="0" smtClean="0"/>
              <a:t>	* In 2000 at </a:t>
            </a:r>
            <a:r>
              <a:rPr lang="es-MX" sz="2000" dirty="0" err="1" smtClean="0"/>
              <a:t>least</a:t>
            </a:r>
            <a:r>
              <a:rPr lang="es-MX" sz="2000" dirty="0" smtClean="0"/>
              <a:t> 15 </a:t>
            </a:r>
            <a:r>
              <a:rPr lang="es-MX" sz="2000" dirty="0" err="1" smtClean="0"/>
              <a:t>children</a:t>
            </a:r>
            <a:r>
              <a:rPr lang="es-MX" sz="2000" dirty="0" smtClean="0"/>
              <a:t> and 9 </a:t>
            </a:r>
            <a:r>
              <a:rPr lang="es-MX" sz="2000" dirty="0" err="1" smtClean="0"/>
              <a:t>teachers</a:t>
            </a:r>
            <a:r>
              <a:rPr lang="es-MX" sz="2000" dirty="0" smtClean="0"/>
              <a:t> </a:t>
            </a:r>
            <a:r>
              <a:rPr lang="es-MX" sz="2000" dirty="0" err="1" smtClean="0"/>
              <a:t>were</a:t>
            </a:r>
            <a:r>
              <a:rPr lang="es-MX" sz="2000" dirty="0" smtClean="0"/>
              <a:t> </a:t>
            </a:r>
            <a:r>
              <a:rPr lang="es-MX" sz="2000" dirty="0" err="1" smtClean="0"/>
              <a:t>poisoned</a:t>
            </a:r>
            <a:r>
              <a:rPr lang="es-MX" sz="2000" dirty="0" smtClean="0"/>
              <a:t> </a:t>
            </a:r>
            <a:r>
              <a:rPr lang="es-MX" sz="2000" dirty="0" err="1" smtClean="0"/>
              <a:t>by</a:t>
            </a:r>
            <a:r>
              <a:rPr lang="es-MX" sz="2000" dirty="0" smtClean="0"/>
              <a:t> </a:t>
            </a:r>
            <a:r>
              <a:rPr lang="es-MX" sz="2000" dirty="0" err="1" smtClean="0"/>
              <a:t>this</a:t>
            </a:r>
            <a:r>
              <a:rPr lang="es-MX" sz="2000" dirty="0" smtClean="0"/>
              <a:t> </a:t>
            </a:r>
            <a:r>
              <a:rPr lang="es-MX" sz="2000" dirty="0" err="1" smtClean="0"/>
              <a:t>pesticide</a:t>
            </a:r>
            <a:r>
              <a:rPr lang="es-MX" sz="2000" dirty="0" smtClean="0"/>
              <a:t> at a </a:t>
            </a:r>
            <a:r>
              <a:rPr lang="es-MX" sz="2000" dirty="0" err="1" smtClean="0"/>
              <a:t>school</a:t>
            </a:r>
            <a:r>
              <a:rPr lang="es-MX" sz="2000" dirty="0" smtClean="0"/>
              <a:t> in </a:t>
            </a:r>
            <a:r>
              <a:rPr lang="es-MX" sz="2000" dirty="0" err="1" smtClean="0"/>
              <a:t>Mattawa</a:t>
            </a:r>
            <a:r>
              <a:rPr lang="es-MX" sz="2000" dirty="0" smtClean="0"/>
              <a:t>, Washington.  </a:t>
            </a:r>
          </a:p>
          <a:p>
            <a:pPr>
              <a:buFontTx/>
              <a:buNone/>
            </a:pPr>
            <a:r>
              <a:rPr lang="es-MX" dirty="0" smtClean="0"/>
              <a:t> </a:t>
            </a:r>
          </a:p>
          <a:p>
            <a:r>
              <a:rPr lang="es-MX" dirty="0" err="1" smtClean="0">
                <a:solidFill>
                  <a:srgbClr val="C00000"/>
                </a:solidFill>
              </a:rPr>
              <a:t>Mancozeb</a:t>
            </a:r>
            <a:r>
              <a:rPr lang="es-MX" dirty="0" smtClean="0">
                <a:solidFill>
                  <a:srgbClr val="C00000"/>
                </a:solidFill>
              </a:rPr>
              <a:t>:</a:t>
            </a:r>
          </a:p>
          <a:p>
            <a:pPr>
              <a:buFontTx/>
              <a:buNone/>
            </a:pPr>
            <a:r>
              <a:rPr lang="es-MX" sz="2000" dirty="0" smtClean="0"/>
              <a:t>	* </a:t>
            </a:r>
            <a:r>
              <a:rPr lang="es-MX" sz="2000" dirty="0" err="1" smtClean="0"/>
              <a:t>Many</a:t>
            </a:r>
            <a:r>
              <a:rPr lang="es-MX" sz="2000" dirty="0" smtClean="0"/>
              <a:t> </a:t>
            </a:r>
            <a:r>
              <a:rPr lang="es-MX" sz="2000" dirty="0" err="1" smtClean="0"/>
              <a:t>products</a:t>
            </a:r>
            <a:r>
              <a:rPr lang="es-MX" sz="2000" dirty="0" smtClean="0"/>
              <a:t> </a:t>
            </a:r>
            <a:r>
              <a:rPr lang="es-MX" sz="2000" dirty="0" err="1" smtClean="0"/>
              <a:t>registered</a:t>
            </a:r>
            <a:r>
              <a:rPr lang="es-MX" sz="2000" dirty="0" smtClean="0"/>
              <a:t> </a:t>
            </a:r>
            <a:r>
              <a:rPr lang="es-MX" sz="2000" dirty="0" err="1" smtClean="0"/>
              <a:t>for</a:t>
            </a:r>
            <a:r>
              <a:rPr lang="es-MX" sz="2000" dirty="0" smtClean="0"/>
              <a:t> use.</a:t>
            </a:r>
          </a:p>
          <a:p>
            <a:pPr>
              <a:buFontTx/>
              <a:buNone/>
            </a:pPr>
            <a:r>
              <a:rPr lang="es-MX" sz="2000" dirty="0" smtClean="0"/>
              <a:t>	* In Washington </a:t>
            </a:r>
            <a:r>
              <a:rPr lang="es-MX" sz="2000" dirty="0" err="1" smtClean="0"/>
              <a:t>State</a:t>
            </a:r>
            <a:r>
              <a:rPr lang="es-MX" sz="2000" dirty="0" smtClean="0"/>
              <a:t>, 67% of </a:t>
            </a:r>
            <a:r>
              <a:rPr lang="es-MX" sz="2000" dirty="0" err="1" smtClean="0"/>
              <a:t>fall</a:t>
            </a:r>
            <a:r>
              <a:rPr lang="es-MX" sz="2000" dirty="0" smtClean="0"/>
              <a:t> </a:t>
            </a:r>
            <a:r>
              <a:rPr lang="es-MX" sz="2000" dirty="0" err="1" smtClean="0"/>
              <a:t>potato</a:t>
            </a:r>
            <a:r>
              <a:rPr lang="es-MX" sz="2000" dirty="0" smtClean="0"/>
              <a:t> acres in 2005 </a:t>
            </a:r>
            <a:r>
              <a:rPr lang="es-MX" sz="2000" dirty="0" err="1" smtClean="0"/>
              <a:t>were</a:t>
            </a:r>
            <a:r>
              <a:rPr lang="es-MX" sz="2000" dirty="0" smtClean="0"/>
              <a:t> </a:t>
            </a:r>
            <a:r>
              <a:rPr lang="es-MX" sz="2000" dirty="0" err="1" smtClean="0"/>
              <a:t>sprayed</a:t>
            </a:r>
            <a:r>
              <a:rPr lang="es-MX" sz="2000" dirty="0" smtClean="0"/>
              <a:t> </a:t>
            </a:r>
            <a:r>
              <a:rPr lang="es-MX" sz="2000" dirty="0" err="1" smtClean="0"/>
              <a:t>with</a:t>
            </a:r>
            <a:r>
              <a:rPr lang="es-MX" sz="2000" dirty="0" smtClean="0"/>
              <a:t> </a:t>
            </a:r>
            <a:r>
              <a:rPr lang="es-MX" sz="2000" dirty="0" err="1" smtClean="0"/>
              <a:t>this</a:t>
            </a:r>
            <a:r>
              <a:rPr lang="es-MX" sz="2000" dirty="0" smtClean="0"/>
              <a:t> </a:t>
            </a:r>
            <a:r>
              <a:rPr lang="es-MX" sz="2000" dirty="0" err="1" smtClean="0"/>
              <a:t>pesticide</a:t>
            </a:r>
            <a:r>
              <a:rPr lang="es-MX" sz="2000" dirty="0" smtClean="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s-MX" smtClean="0"/>
              <a:t>Neurological Effects</a:t>
            </a:r>
          </a:p>
        </p:txBody>
      </p:sp>
      <p:sp>
        <p:nvSpPr>
          <p:cNvPr id="48131" name="Content Placeholder 2"/>
          <p:cNvSpPr>
            <a:spLocks noGrp="1"/>
          </p:cNvSpPr>
          <p:nvPr>
            <p:ph idx="1"/>
          </p:nvPr>
        </p:nvSpPr>
        <p:spPr/>
        <p:txBody>
          <a:bodyPr/>
          <a:lstStyle/>
          <a:p>
            <a:endParaRPr lang="en-US" smtClean="0"/>
          </a:p>
        </p:txBody>
      </p:sp>
      <p:pic>
        <p:nvPicPr>
          <p:cNvPr id="48132" name="Picture 2" descr="C:\Users\Angel\Desktop\From Old Computer\My Documents\Carol's Folder\Farm Worker Pesticide Project\Photos.displays\brain chart.jpg"/>
          <p:cNvPicPr>
            <a:picLocks noChangeAspect="1" noChangeArrowheads="1"/>
          </p:cNvPicPr>
          <p:nvPr/>
        </p:nvPicPr>
        <p:blipFill>
          <a:blip r:embed="rId3" cstate="print"/>
          <a:srcRect/>
          <a:stretch>
            <a:fillRect/>
          </a:stretch>
        </p:blipFill>
        <p:spPr bwMode="auto">
          <a:xfrm>
            <a:off x="2133600" y="1524000"/>
            <a:ext cx="49530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title"/>
          </p:nvPr>
        </p:nvSpPr>
        <p:spPr/>
        <p:txBody>
          <a:bodyPr/>
          <a:lstStyle/>
          <a:p>
            <a:pPr eaLnBrk="1" hangingPunct="1"/>
            <a:r>
              <a:rPr lang="es-MX" smtClean="0"/>
              <a:t>Alternatives Exist</a:t>
            </a:r>
          </a:p>
        </p:txBody>
      </p:sp>
      <p:graphicFrame>
        <p:nvGraphicFramePr>
          <p:cNvPr id="3074" name="Object 4"/>
          <p:cNvGraphicFramePr>
            <a:graphicFrameLocks noGrp="1" noChangeAspect="1"/>
          </p:cNvGraphicFramePr>
          <p:nvPr>
            <p:ph idx="1"/>
          </p:nvPr>
        </p:nvGraphicFramePr>
        <p:xfrm>
          <a:off x="1447800" y="1752600"/>
          <a:ext cx="6034088" cy="4525963"/>
        </p:xfrm>
        <a:graphic>
          <a:graphicData uri="http://schemas.openxmlformats.org/presentationml/2006/ole">
            <mc:AlternateContent xmlns:mc="http://schemas.openxmlformats.org/markup-compatibility/2006">
              <mc:Choice xmlns:v="urn:schemas-microsoft-com:vml" Requires="v">
                <p:oleObj spid="_x0000_s3075" name="Bitmap Image" r:id="rId4" imgW="19504762" imgH="14628571" progId="PBrush">
                  <p:embed/>
                </p:oleObj>
              </mc:Choice>
              <mc:Fallback>
                <p:oleObj name="Bitmap Image" r:id="rId4" imgW="19504762" imgH="14628571"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752600"/>
                        <a:ext cx="60340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dirty="0"/>
          </a:p>
        </p:txBody>
      </p:sp>
      <p:sp>
        <p:nvSpPr>
          <p:cNvPr id="3" name="Content Placeholder 2"/>
          <p:cNvSpPr>
            <a:spLocks noGrp="1"/>
          </p:cNvSpPr>
          <p:nvPr>
            <p:ph idx="1"/>
          </p:nvPr>
        </p:nvSpPr>
        <p:spPr/>
        <p:txBody>
          <a:bodyPr/>
          <a:lstStyle/>
          <a:p>
            <a:pPr algn="ctr">
              <a:buNone/>
            </a:pPr>
            <a:r>
              <a:rPr lang="es-MX" sz="4400" b="1" dirty="0" smtClean="0">
                <a:solidFill>
                  <a:srgbClr val="C00000"/>
                </a:solidFill>
              </a:rPr>
              <a:t>PART I</a:t>
            </a:r>
          </a:p>
          <a:p>
            <a:pPr algn="ctr">
              <a:buNone/>
            </a:pPr>
            <a:endParaRPr lang="es-MX" sz="1200" dirty="0" smtClean="0"/>
          </a:p>
          <a:p>
            <a:pPr algn="ctr">
              <a:buNone/>
            </a:pPr>
            <a:r>
              <a:rPr lang="es-MX" sz="4400" b="1" dirty="0" err="1" smtClean="0">
                <a:solidFill>
                  <a:srgbClr val="006600"/>
                </a:solidFill>
              </a:rPr>
              <a:t>Farm</a:t>
            </a:r>
            <a:r>
              <a:rPr lang="es-MX" sz="4400" b="1" dirty="0" smtClean="0">
                <a:solidFill>
                  <a:srgbClr val="006600"/>
                </a:solidFill>
              </a:rPr>
              <a:t> </a:t>
            </a:r>
            <a:r>
              <a:rPr lang="es-MX" sz="4400" b="1" dirty="0" err="1" smtClean="0">
                <a:solidFill>
                  <a:srgbClr val="006600"/>
                </a:solidFill>
              </a:rPr>
              <a:t>Worker</a:t>
            </a:r>
            <a:r>
              <a:rPr lang="es-MX" sz="4400" b="1" dirty="0" smtClean="0">
                <a:solidFill>
                  <a:srgbClr val="006600"/>
                </a:solidFill>
              </a:rPr>
              <a:t> </a:t>
            </a:r>
            <a:r>
              <a:rPr lang="es-MX" sz="4400" b="1" dirty="0" err="1" smtClean="0">
                <a:solidFill>
                  <a:srgbClr val="006600"/>
                </a:solidFill>
              </a:rPr>
              <a:t>Families</a:t>
            </a:r>
            <a:r>
              <a:rPr lang="es-MX" sz="4400" b="1" dirty="0" smtClean="0">
                <a:solidFill>
                  <a:srgbClr val="006600"/>
                </a:solidFill>
              </a:rPr>
              <a:t> </a:t>
            </a:r>
          </a:p>
          <a:p>
            <a:pPr algn="ctr">
              <a:buNone/>
            </a:pPr>
            <a:r>
              <a:rPr lang="es-MX" sz="4400" b="1" dirty="0" smtClean="0">
                <a:solidFill>
                  <a:srgbClr val="006600"/>
                </a:solidFill>
              </a:rPr>
              <a:t>&amp; </a:t>
            </a:r>
            <a:r>
              <a:rPr lang="es-MX" sz="4400" b="1" dirty="0" err="1" smtClean="0">
                <a:solidFill>
                  <a:srgbClr val="006600"/>
                </a:solidFill>
              </a:rPr>
              <a:t>Pesticides</a:t>
            </a:r>
            <a:endParaRPr lang="es-MX" sz="4400" b="1" dirty="0">
              <a:solidFill>
                <a:srgbClr val="0066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5" descr="C:\Users\Angel\Desktop\From Old Computer\My Documents\Carol's Folder\Farm Worker Pesticide Project\Photos.displays\Community Pesticide Tour5.13.08\Adolfo's orchard, tour group.JPG"/>
          <p:cNvPicPr>
            <a:picLocks noChangeAspect="1" noChangeArrowheads="1"/>
          </p:cNvPicPr>
          <p:nvPr/>
        </p:nvPicPr>
        <p:blipFill>
          <a:blip r:embed="rId3" cstate="print"/>
          <a:srcRect/>
          <a:stretch>
            <a:fillRect/>
          </a:stretch>
        </p:blipFill>
        <p:spPr bwMode="auto">
          <a:xfrm>
            <a:off x="381000" y="304799"/>
            <a:ext cx="5451742" cy="4953001"/>
          </a:xfrm>
          <a:prstGeom prst="rect">
            <a:avLst/>
          </a:prstGeom>
          <a:noFill/>
          <a:ln w="9525">
            <a:noFill/>
            <a:miter lim="800000"/>
            <a:headEnd/>
            <a:tailEnd/>
          </a:ln>
        </p:spPr>
      </p:pic>
      <p:pic>
        <p:nvPicPr>
          <p:cNvPr id="64516" name="Picture 5" descr="C:\Users\Angel\Desktop\From Old Computer\My Documents\Carol's Folder\Farm Worker Pesticide Project\Photos.displays\pheremone disruption on pears.jpg"/>
          <p:cNvPicPr>
            <a:picLocks noChangeAspect="1" noChangeArrowheads="1"/>
          </p:cNvPicPr>
          <p:nvPr/>
        </p:nvPicPr>
        <p:blipFill>
          <a:blip r:embed="rId4" cstate="print"/>
          <a:srcRect/>
          <a:stretch>
            <a:fillRect/>
          </a:stretch>
        </p:blipFill>
        <p:spPr bwMode="auto">
          <a:xfrm>
            <a:off x="6400800" y="381000"/>
            <a:ext cx="2286000" cy="3446463"/>
          </a:xfrm>
          <a:prstGeom prst="rect">
            <a:avLst/>
          </a:prstGeom>
          <a:noFill/>
          <a:ln w="9525">
            <a:noFill/>
            <a:miter lim="800000"/>
            <a:headEnd/>
            <a:tailEnd/>
          </a:ln>
        </p:spPr>
      </p:pic>
      <p:sp>
        <p:nvSpPr>
          <p:cNvPr id="64517" name="TextBox 10"/>
          <p:cNvSpPr txBox="1">
            <a:spLocks noChangeArrowheads="1"/>
          </p:cNvSpPr>
          <p:nvPr/>
        </p:nvSpPr>
        <p:spPr bwMode="auto">
          <a:xfrm>
            <a:off x="6324600" y="3886200"/>
            <a:ext cx="2819400" cy="830263"/>
          </a:xfrm>
          <a:prstGeom prst="rect">
            <a:avLst/>
          </a:prstGeom>
          <a:solidFill>
            <a:schemeClr val="bg1"/>
          </a:solidFill>
          <a:ln w="9525">
            <a:noFill/>
            <a:miter lim="800000"/>
            <a:headEnd/>
            <a:tailEnd/>
          </a:ln>
        </p:spPr>
        <p:txBody>
          <a:bodyPr>
            <a:spAutoFit/>
          </a:bodyPr>
          <a:lstStyle/>
          <a:p>
            <a:r>
              <a:rPr lang="es-MX" sz="2400" dirty="0" err="1"/>
              <a:t>Pheremone</a:t>
            </a:r>
            <a:r>
              <a:rPr lang="es-MX" sz="2400" dirty="0"/>
              <a:t> </a:t>
            </a:r>
            <a:r>
              <a:rPr lang="es-MX" sz="2400" dirty="0" err="1"/>
              <a:t>mating</a:t>
            </a:r>
            <a:r>
              <a:rPr lang="es-MX" sz="2400" dirty="0"/>
              <a:t> </a:t>
            </a:r>
            <a:r>
              <a:rPr lang="es-MX" sz="2400" dirty="0" err="1"/>
              <a:t>disruption</a:t>
            </a:r>
            <a:r>
              <a:rPr lang="es-MX" sz="2400" dirty="0"/>
              <a:t> </a:t>
            </a:r>
            <a:r>
              <a:rPr lang="es-MX" sz="2400" dirty="0" err="1"/>
              <a:t>wire</a:t>
            </a:r>
            <a:endParaRPr lang="es-MX" sz="2400" dirty="0"/>
          </a:p>
        </p:txBody>
      </p:sp>
      <p:cxnSp>
        <p:nvCxnSpPr>
          <p:cNvPr id="15" name="Straight Arrow Connector 14"/>
          <p:cNvCxnSpPr/>
          <p:nvPr/>
        </p:nvCxnSpPr>
        <p:spPr>
          <a:xfrm rot="5400000" flipH="1" flipV="1">
            <a:off x="5981700" y="2400300"/>
            <a:ext cx="2362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19" name="TextBox 15"/>
          <p:cNvSpPr txBox="1">
            <a:spLocks noChangeArrowheads="1"/>
          </p:cNvSpPr>
          <p:nvPr/>
        </p:nvSpPr>
        <p:spPr bwMode="auto">
          <a:xfrm>
            <a:off x="1371600" y="5562600"/>
            <a:ext cx="3886200" cy="461963"/>
          </a:xfrm>
          <a:prstGeom prst="rect">
            <a:avLst/>
          </a:prstGeom>
          <a:noFill/>
          <a:ln w="9525">
            <a:noFill/>
            <a:miter lim="800000"/>
            <a:headEnd/>
            <a:tailEnd/>
          </a:ln>
        </p:spPr>
        <p:txBody>
          <a:bodyPr>
            <a:spAutoFit/>
          </a:bodyPr>
          <a:lstStyle/>
          <a:p>
            <a:r>
              <a:rPr lang="es-MX" sz="2400" dirty="0"/>
              <a:t>Tour at </a:t>
            </a:r>
            <a:r>
              <a:rPr lang="es-MX" sz="2400" dirty="0" err="1"/>
              <a:t>an</a:t>
            </a:r>
            <a:r>
              <a:rPr lang="es-MX" sz="2400" dirty="0"/>
              <a:t> </a:t>
            </a:r>
            <a:r>
              <a:rPr lang="es-MX" sz="2400" dirty="0" err="1"/>
              <a:t>organic</a:t>
            </a:r>
            <a:r>
              <a:rPr lang="es-MX" sz="2400" dirty="0"/>
              <a:t> </a:t>
            </a:r>
            <a:r>
              <a:rPr lang="es-MX" sz="2400" dirty="0" err="1"/>
              <a:t>orchard</a:t>
            </a:r>
            <a:endParaRPr lang="es-MX" sz="2400" dirty="0"/>
          </a:p>
        </p:txBody>
      </p:sp>
      <p:pic>
        <p:nvPicPr>
          <p:cNvPr id="64520" name="Picture 6"/>
          <p:cNvPicPr>
            <a:picLocks noChangeAspect="1" noChangeArrowheads="1"/>
          </p:cNvPicPr>
          <p:nvPr/>
        </p:nvPicPr>
        <p:blipFill>
          <a:blip r:embed="rId5" cstate="print"/>
          <a:srcRect/>
          <a:stretch>
            <a:fillRect/>
          </a:stretch>
        </p:blipFill>
        <p:spPr bwMode="auto">
          <a:xfrm>
            <a:off x="7086600" y="4953000"/>
            <a:ext cx="1143000" cy="14997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a:p>
        </p:txBody>
      </p:sp>
      <p:sp>
        <p:nvSpPr>
          <p:cNvPr id="3" name="Content Placeholder 2"/>
          <p:cNvSpPr>
            <a:spLocks noGrp="1"/>
          </p:cNvSpPr>
          <p:nvPr>
            <p:ph idx="1"/>
          </p:nvPr>
        </p:nvSpPr>
        <p:spPr/>
        <p:txBody>
          <a:bodyPr/>
          <a:lstStyle/>
          <a:p>
            <a:pPr algn="ctr">
              <a:buNone/>
            </a:pPr>
            <a:r>
              <a:rPr lang="es-MX" sz="4000" b="1" dirty="0" smtClean="0">
                <a:solidFill>
                  <a:srgbClr val="C00000"/>
                </a:solidFill>
              </a:rPr>
              <a:t>PART II</a:t>
            </a:r>
          </a:p>
          <a:p>
            <a:pPr algn="ctr">
              <a:buNone/>
            </a:pPr>
            <a:endParaRPr lang="es-MX" sz="1000" dirty="0" smtClean="0"/>
          </a:p>
          <a:p>
            <a:pPr algn="ctr">
              <a:buNone/>
            </a:pPr>
            <a:r>
              <a:rPr lang="es-MX" sz="4000" b="1" dirty="0" err="1" smtClean="0">
                <a:solidFill>
                  <a:srgbClr val="006600"/>
                </a:solidFill>
              </a:rPr>
              <a:t>How</a:t>
            </a:r>
            <a:r>
              <a:rPr lang="es-MX" sz="4000" b="1" dirty="0" smtClean="0">
                <a:solidFill>
                  <a:srgbClr val="006600"/>
                </a:solidFill>
              </a:rPr>
              <a:t> are </a:t>
            </a:r>
            <a:r>
              <a:rPr lang="es-MX" sz="4000" b="1" dirty="0" err="1" smtClean="0">
                <a:solidFill>
                  <a:srgbClr val="006600"/>
                </a:solidFill>
              </a:rPr>
              <a:t>we</a:t>
            </a:r>
            <a:r>
              <a:rPr lang="es-MX" sz="4000" b="1" dirty="0" smtClean="0">
                <a:solidFill>
                  <a:srgbClr val="006600"/>
                </a:solidFill>
              </a:rPr>
              <a:t> </a:t>
            </a:r>
            <a:r>
              <a:rPr lang="es-MX" sz="4000" b="1" dirty="0" err="1" smtClean="0">
                <a:solidFill>
                  <a:srgbClr val="006600"/>
                </a:solidFill>
              </a:rPr>
              <a:t>doing</a:t>
            </a:r>
            <a:r>
              <a:rPr lang="es-MX" sz="4000" b="1" dirty="0" smtClean="0">
                <a:solidFill>
                  <a:srgbClr val="006600"/>
                </a:solidFill>
              </a:rPr>
              <a:t>?</a:t>
            </a:r>
          </a:p>
          <a:p>
            <a:pPr>
              <a:buNone/>
            </a:pPr>
            <a:endParaRPr lang="es-MX"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idx="4294967295"/>
          </p:nvPr>
        </p:nvSpPr>
        <p:spPr>
          <a:xfrm>
            <a:off x="533400" y="457200"/>
            <a:ext cx="8229600" cy="1143000"/>
          </a:xfrm>
        </p:spPr>
        <p:txBody>
          <a:bodyPr/>
          <a:lstStyle/>
          <a:p>
            <a:r>
              <a:rPr lang="es-MX" dirty="0" err="1" smtClean="0"/>
              <a:t>Community</a:t>
            </a:r>
            <a:r>
              <a:rPr lang="es-MX" dirty="0" smtClean="0"/>
              <a:t> </a:t>
            </a:r>
            <a:r>
              <a:rPr lang="es-MX" dirty="0" err="1" smtClean="0"/>
              <a:t>Drift</a:t>
            </a:r>
            <a:r>
              <a:rPr lang="es-MX" dirty="0" smtClean="0"/>
              <a:t> </a:t>
            </a:r>
            <a:r>
              <a:rPr lang="es-MX" dirty="0" err="1" smtClean="0"/>
              <a:t>Catching</a:t>
            </a:r>
            <a:endParaRPr lang="es-MX" dirty="0" smtClean="0"/>
          </a:p>
        </p:txBody>
      </p:sp>
      <p:pic>
        <p:nvPicPr>
          <p:cNvPr id="118787" name="Picture 3" descr="C:\Users\Angel\Desktop\From Old Computer\My Documents\Carol's Folder\Farm Worker Pesticide Project\Photos.displays\2006-04 (Apr)-27\PICT0002.JPG"/>
          <p:cNvPicPr>
            <a:picLocks noChangeAspect="1" noChangeArrowheads="1"/>
          </p:cNvPicPr>
          <p:nvPr/>
        </p:nvPicPr>
        <p:blipFill>
          <a:blip r:embed="rId3" cstate="print"/>
          <a:srcRect/>
          <a:stretch>
            <a:fillRect/>
          </a:stretch>
        </p:blipFill>
        <p:spPr bwMode="auto">
          <a:xfrm>
            <a:off x="4572000" y="2362200"/>
            <a:ext cx="3657600" cy="2743200"/>
          </a:xfrm>
          <a:prstGeom prst="rect">
            <a:avLst/>
          </a:prstGeom>
          <a:noFill/>
          <a:ln w="9525">
            <a:noFill/>
            <a:miter lim="800000"/>
            <a:headEnd/>
            <a:tailEnd/>
          </a:ln>
        </p:spPr>
      </p:pic>
      <p:pic>
        <p:nvPicPr>
          <p:cNvPr id="118788" name="Picture 4"/>
          <p:cNvPicPr>
            <a:picLocks noChangeAspect="1" noChangeArrowheads="1"/>
          </p:cNvPicPr>
          <p:nvPr/>
        </p:nvPicPr>
        <p:blipFill>
          <a:blip r:embed="rId4" cstate="print"/>
          <a:srcRect/>
          <a:stretch>
            <a:fillRect/>
          </a:stretch>
        </p:blipFill>
        <p:spPr bwMode="auto">
          <a:xfrm>
            <a:off x="838200" y="1752600"/>
            <a:ext cx="3219450" cy="465137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a:xfrm>
            <a:off x="381000" y="304800"/>
            <a:ext cx="8229600" cy="1143000"/>
          </a:xfrm>
        </p:spPr>
        <p:txBody>
          <a:bodyPr/>
          <a:lstStyle/>
          <a:p>
            <a:r>
              <a:rPr lang="es-MX" sz="4000" smtClean="0">
                <a:solidFill>
                  <a:srgbClr val="006600"/>
                </a:solidFill>
              </a:rPr>
              <a:t>Political Pressure </a:t>
            </a:r>
            <a:br>
              <a:rPr lang="es-MX" sz="4000" smtClean="0">
                <a:solidFill>
                  <a:srgbClr val="006600"/>
                </a:solidFill>
              </a:rPr>
            </a:br>
            <a:r>
              <a:rPr lang="es-MX" sz="4000" smtClean="0">
                <a:solidFill>
                  <a:srgbClr val="006600"/>
                </a:solidFill>
              </a:rPr>
              <a:t>Against Enforcement</a:t>
            </a:r>
          </a:p>
        </p:txBody>
      </p:sp>
      <p:graphicFrame>
        <p:nvGraphicFramePr>
          <p:cNvPr id="6146" name="Object 2"/>
          <p:cNvGraphicFramePr>
            <a:graphicFrameLocks noChangeAspect="1"/>
          </p:cNvGraphicFramePr>
          <p:nvPr/>
        </p:nvGraphicFramePr>
        <p:xfrm>
          <a:off x="5257800" y="1600200"/>
          <a:ext cx="3200400" cy="4402138"/>
        </p:xfrm>
        <a:graphic>
          <a:graphicData uri="http://schemas.openxmlformats.org/presentationml/2006/ole">
            <mc:AlternateContent xmlns:mc="http://schemas.openxmlformats.org/markup-compatibility/2006">
              <mc:Choice xmlns:v="urn:schemas-microsoft-com:vml" Requires="v">
                <p:oleObj spid="_x0000_s6148" name="Acrobat Document" r:id="rId4" imgW="7779960" imgH="10684800" progId="AcroExch.Document.DC">
                  <p:embed/>
                </p:oleObj>
              </mc:Choice>
              <mc:Fallback>
                <p:oleObj name="Acrobat Document" r:id="rId4" imgW="7779960" imgH="10684800" progId="AcroExch.Document.DC">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600200"/>
                        <a:ext cx="3200400" cy="440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
          <p:cNvGraphicFramePr>
            <a:graphicFrameLocks noChangeAspect="1"/>
          </p:cNvGraphicFramePr>
          <p:nvPr/>
        </p:nvGraphicFramePr>
        <p:xfrm>
          <a:off x="381000" y="1752600"/>
          <a:ext cx="3595688" cy="2955925"/>
        </p:xfrm>
        <a:graphic>
          <a:graphicData uri="http://schemas.openxmlformats.org/presentationml/2006/ole">
            <mc:AlternateContent xmlns:mc="http://schemas.openxmlformats.org/markup-compatibility/2006">
              <mc:Choice xmlns:v="urn:schemas-microsoft-com:vml" Requires="v">
                <p:oleObj spid="_x0000_s6149" name="Acrobat Document" r:id="rId6" imgW="2071800" imgH="1700280" progId="AcroExch.Document.DC">
                  <p:embed/>
                </p:oleObj>
              </mc:Choice>
              <mc:Fallback>
                <p:oleObj name="Acrobat Document" r:id="rId6" imgW="2071800" imgH="1700280" progId="AcroExch.Document.DC">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752600"/>
                        <a:ext cx="3595688" cy="29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TextBox 6"/>
          <p:cNvSpPr txBox="1">
            <a:spLocks noChangeArrowheads="1"/>
          </p:cNvSpPr>
          <p:nvPr/>
        </p:nvSpPr>
        <p:spPr bwMode="auto">
          <a:xfrm>
            <a:off x="304800" y="4724400"/>
            <a:ext cx="3352800" cy="1631950"/>
          </a:xfrm>
          <a:prstGeom prst="rect">
            <a:avLst/>
          </a:prstGeom>
          <a:noFill/>
          <a:ln w="9525">
            <a:noFill/>
            <a:miter lim="800000"/>
            <a:headEnd/>
            <a:tailEnd/>
          </a:ln>
        </p:spPr>
        <p:txBody>
          <a:bodyPr>
            <a:spAutoFit/>
          </a:bodyPr>
          <a:lstStyle/>
          <a:p>
            <a:r>
              <a:rPr lang="es-MX" sz="2000"/>
              <a:t>The Farm Bureau and legislators they contacted objected to Inspector David Zamora’s enforcmeent activities.</a:t>
            </a:r>
          </a:p>
        </p:txBody>
      </p:sp>
      <p:sp>
        <p:nvSpPr>
          <p:cNvPr id="6150" name="TextBox 7"/>
          <p:cNvSpPr txBox="1">
            <a:spLocks noChangeArrowheads="1"/>
          </p:cNvSpPr>
          <p:nvPr/>
        </p:nvSpPr>
        <p:spPr bwMode="auto">
          <a:xfrm>
            <a:off x="3962400" y="5715000"/>
            <a:ext cx="5181600" cy="830263"/>
          </a:xfrm>
          <a:prstGeom prst="rect">
            <a:avLst/>
          </a:prstGeom>
          <a:noFill/>
          <a:ln w="9525">
            <a:noFill/>
            <a:miter lim="800000"/>
            <a:headEnd/>
            <a:tailEnd/>
          </a:ln>
        </p:spPr>
        <p:txBody>
          <a:bodyPr>
            <a:spAutoFit/>
          </a:bodyPr>
          <a:lstStyle/>
          <a:p>
            <a:r>
              <a:rPr lang="es-MX" sz="2400"/>
              <a:t>Zamora was removed and enforcement actions plummeted.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274638"/>
            <a:ext cx="8229600" cy="1477962"/>
          </a:xfrm>
        </p:spPr>
        <p:txBody>
          <a:bodyPr/>
          <a:lstStyle/>
          <a:p>
            <a:r>
              <a:rPr lang="es-MX" dirty="0" err="1" smtClean="0">
                <a:solidFill>
                  <a:srgbClr val="C00000"/>
                </a:solidFill>
              </a:rPr>
              <a:t>Retaliation</a:t>
            </a:r>
            <a:r>
              <a:rPr lang="es-MX" dirty="0" smtClean="0">
                <a:solidFill>
                  <a:srgbClr val="C00000"/>
                </a:solidFill>
              </a:rPr>
              <a:t> </a:t>
            </a:r>
            <a:r>
              <a:rPr lang="es-MX" dirty="0" err="1" smtClean="0">
                <a:solidFill>
                  <a:srgbClr val="C00000"/>
                </a:solidFill>
              </a:rPr>
              <a:t>against</a:t>
            </a:r>
            <a:r>
              <a:rPr lang="es-MX" dirty="0" smtClean="0">
                <a:solidFill>
                  <a:srgbClr val="C00000"/>
                </a:solidFill>
              </a:rPr>
              <a:t> </a:t>
            </a:r>
            <a:br>
              <a:rPr lang="es-MX" dirty="0" smtClean="0">
                <a:solidFill>
                  <a:srgbClr val="C00000"/>
                </a:solidFill>
              </a:rPr>
            </a:br>
            <a:r>
              <a:rPr lang="es-MX" dirty="0" err="1" smtClean="0">
                <a:solidFill>
                  <a:srgbClr val="C00000"/>
                </a:solidFill>
              </a:rPr>
              <a:t>reform</a:t>
            </a:r>
            <a:r>
              <a:rPr lang="es-MX" dirty="0" smtClean="0">
                <a:solidFill>
                  <a:srgbClr val="C00000"/>
                </a:solidFill>
              </a:rPr>
              <a:t> </a:t>
            </a:r>
            <a:r>
              <a:rPr lang="es-MX" dirty="0" err="1" smtClean="0">
                <a:solidFill>
                  <a:srgbClr val="C00000"/>
                </a:solidFill>
              </a:rPr>
              <a:t>leaders</a:t>
            </a:r>
            <a:endParaRPr lang="es-MX" dirty="0" smtClean="0">
              <a:solidFill>
                <a:srgbClr val="C00000"/>
              </a:solidFill>
            </a:endParaRPr>
          </a:p>
        </p:txBody>
      </p:sp>
      <p:pic>
        <p:nvPicPr>
          <p:cNvPr id="65539" name="Picture 3" descr="C:\Users\Angel\Desktop\From Old Computer\My Documents\Carol's Folder\Farm Worker Pesticide Project\Photos.displays\steve_gilbert_pic_2.jpg"/>
          <p:cNvPicPr>
            <a:picLocks noChangeAspect="1" noChangeArrowheads="1"/>
          </p:cNvPicPr>
          <p:nvPr/>
        </p:nvPicPr>
        <p:blipFill>
          <a:blip r:embed="rId3" cstate="print"/>
          <a:srcRect/>
          <a:stretch>
            <a:fillRect/>
          </a:stretch>
        </p:blipFill>
        <p:spPr bwMode="auto">
          <a:xfrm>
            <a:off x="609600" y="1752600"/>
            <a:ext cx="3048000" cy="4064000"/>
          </a:xfrm>
          <a:prstGeom prst="rect">
            <a:avLst/>
          </a:prstGeom>
          <a:noFill/>
          <a:ln w="9525">
            <a:noFill/>
            <a:miter lim="800000"/>
            <a:headEnd/>
            <a:tailEnd/>
          </a:ln>
        </p:spPr>
      </p:pic>
      <p:sp>
        <p:nvSpPr>
          <p:cNvPr id="65540" name="TextBox 8"/>
          <p:cNvSpPr txBox="1">
            <a:spLocks noChangeArrowheads="1"/>
          </p:cNvSpPr>
          <p:nvPr/>
        </p:nvSpPr>
        <p:spPr bwMode="auto">
          <a:xfrm>
            <a:off x="457200" y="5943600"/>
            <a:ext cx="3505200" cy="830263"/>
          </a:xfrm>
          <a:prstGeom prst="rect">
            <a:avLst/>
          </a:prstGeom>
          <a:noFill/>
          <a:ln w="9525">
            <a:noFill/>
            <a:miter lim="800000"/>
            <a:headEnd/>
            <a:tailEnd/>
          </a:ln>
        </p:spPr>
        <p:txBody>
          <a:bodyPr>
            <a:spAutoFit/>
          </a:bodyPr>
          <a:lstStyle/>
          <a:p>
            <a:r>
              <a:rPr lang="es-MX" sz="2400"/>
              <a:t>     Dr. Steven Gilbert</a:t>
            </a:r>
          </a:p>
          <a:p>
            <a:r>
              <a:rPr lang="es-MX" sz="2400"/>
              <a:t>      Not reappointed.</a:t>
            </a:r>
          </a:p>
        </p:txBody>
      </p:sp>
      <p:pic>
        <p:nvPicPr>
          <p:cNvPr id="65541" name="Picture 7" descr="C:\Users\Angel\Desktop\From Old Computer\My Documents\Carol's Folder\Farm Worker Pesticide Project\Photos.displays\tombstone3.jpg"/>
          <p:cNvPicPr>
            <a:picLocks noChangeAspect="1" noChangeArrowheads="1"/>
          </p:cNvPicPr>
          <p:nvPr/>
        </p:nvPicPr>
        <p:blipFill>
          <a:blip r:embed="rId4" cstate="print"/>
          <a:srcRect/>
          <a:stretch>
            <a:fillRect/>
          </a:stretch>
        </p:blipFill>
        <p:spPr bwMode="auto">
          <a:xfrm>
            <a:off x="5181600" y="1676400"/>
            <a:ext cx="3333750" cy="3810000"/>
          </a:xfrm>
          <a:prstGeom prst="rect">
            <a:avLst/>
          </a:prstGeom>
          <a:noFill/>
          <a:ln w="9525">
            <a:noFill/>
            <a:miter lim="800000"/>
            <a:headEnd/>
            <a:tailEnd/>
          </a:ln>
        </p:spPr>
      </p:pic>
      <p:sp>
        <p:nvSpPr>
          <p:cNvPr id="17" name="TextBox 16"/>
          <p:cNvSpPr txBox="1"/>
          <p:nvPr/>
        </p:nvSpPr>
        <p:spPr>
          <a:xfrm>
            <a:off x="5867400" y="3352800"/>
            <a:ext cx="1752600" cy="461963"/>
          </a:xfrm>
          <a:prstGeom prst="rect">
            <a:avLst/>
          </a:prstGeom>
          <a:solidFill>
            <a:schemeClr val="accent3">
              <a:lumMod val="75000"/>
            </a:schemeClr>
          </a:solidFill>
        </p:spPr>
        <p:txBody>
          <a:bodyPr>
            <a:spAutoFit/>
          </a:bodyPr>
          <a:lstStyle/>
          <a:p>
            <a:pPr>
              <a:defRPr/>
            </a:pPr>
            <a:r>
              <a:rPr lang="es-MX" sz="2400" dirty="0"/>
              <a:t>PIRT Panel</a:t>
            </a:r>
          </a:p>
        </p:txBody>
      </p:sp>
      <p:sp>
        <p:nvSpPr>
          <p:cNvPr id="65543" name="TextBox 17"/>
          <p:cNvSpPr txBox="1">
            <a:spLocks noChangeArrowheads="1"/>
          </p:cNvSpPr>
          <p:nvPr/>
        </p:nvSpPr>
        <p:spPr bwMode="auto">
          <a:xfrm>
            <a:off x="4724400" y="5657850"/>
            <a:ext cx="4419600" cy="1200150"/>
          </a:xfrm>
          <a:prstGeom prst="rect">
            <a:avLst/>
          </a:prstGeom>
          <a:noFill/>
          <a:ln w="9525">
            <a:noFill/>
            <a:miter lim="800000"/>
            <a:headEnd/>
            <a:tailEnd/>
          </a:ln>
        </p:spPr>
        <p:txBody>
          <a:bodyPr>
            <a:spAutoFit/>
          </a:bodyPr>
          <a:lstStyle/>
          <a:p>
            <a:r>
              <a:rPr lang="es-MX" sz="2400"/>
              <a:t>Pesticide Incident Reporting </a:t>
            </a:r>
          </a:p>
          <a:p>
            <a:r>
              <a:rPr lang="es-MX" sz="2400"/>
              <a:t>   &amp; Tracking Panel (WA)</a:t>
            </a:r>
          </a:p>
          <a:p>
            <a:r>
              <a:rPr lang="es-MX" sz="2400"/>
              <a:t>            1989-2010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p:txBody>
          <a:bodyPr/>
          <a:lstStyle/>
          <a:p>
            <a:r>
              <a:rPr lang="es-MX" smtClean="0">
                <a:solidFill>
                  <a:srgbClr val="C00000"/>
                </a:solidFill>
              </a:rPr>
              <a:t>Apple Orchard Acres</a:t>
            </a:r>
            <a:r>
              <a:rPr lang="es-MX" smtClean="0"/>
              <a:t/>
            </a:r>
            <a:br>
              <a:rPr lang="es-MX" smtClean="0"/>
            </a:br>
            <a:r>
              <a:rPr lang="es-MX" sz="2400" smtClean="0"/>
              <a:t>(Washington State, 2008)</a:t>
            </a:r>
          </a:p>
        </p:txBody>
      </p:sp>
      <p:graphicFrame>
        <p:nvGraphicFramePr>
          <p:cNvPr id="4098" name="Content Placeholder 3"/>
          <p:cNvGraphicFramePr>
            <a:graphicFrameLocks noGrp="1"/>
          </p:cNvGraphicFramePr>
          <p:nvPr>
            <p:ph idx="1"/>
          </p:nvPr>
        </p:nvGraphicFramePr>
        <p:xfrm>
          <a:off x="457200" y="1600200"/>
          <a:ext cx="8229600" cy="4525963"/>
        </p:xfrm>
        <a:graphic>
          <a:graphicData uri="http://schemas.openxmlformats.org/presentationml/2006/ole">
            <mc:AlternateContent xmlns:mc="http://schemas.openxmlformats.org/markup-compatibility/2006">
              <mc:Choice xmlns:v="urn:schemas-microsoft-com:vml" Requires="v">
                <p:oleObj spid="_x0000_s4099" r:id="rId5" imgW="8230313" imgH="4523624" progId="Excel.Sheet.8">
                  <p:embed/>
                </p:oleObj>
              </mc:Choice>
              <mc:Fallback>
                <p:oleObj r:id="rId5" imgW="8230313" imgH="4523624" progId="Excel.Sheet.8">
                  <p:embed/>
                  <p:pic>
                    <p:nvPicPr>
                      <p:cNvPr id="0" name="Content Placeholder 3"/>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err="1" smtClean="0"/>
              <a:t>Organic</a:t>
            </a:r>
            <a:r>
              <a:rPr lang="es-MX" dirty="0" smtClean="0"/>
              <a:t>: </a:t>
            </a:r>
            <a:r>
              <a:rPr lang="es-MX" dirty="0" err="1" smtClean="0"/>
              <a:t>still</a:t>
            </a:r>
            <a:r>
              <a:rPr lang="es-MX" dirty="0" smtClean="0"/>
              <a:t> </a:t>
            </a:r>
            <a:r>
              <a:rPr lang="es-MX" dirty="0" err="1" smtClean="0"/>
              <a:t>limited</a:t>
            </a:r>
            <a:endParaRPr lang="es-MX" dirty="0"/>
          </a:p>
        </p:txBody>
      </p:sp>
      <p:sp>
        <p:nvSpPr>
          <p:cNvPr id="3" name="Content Placeholder 2"/>
          <p:cNvSpPr>
            <a:spLocks noGrp="1"/>
          </p:cNvSpPr>
          <p:nvPr>
            <p:ph idx="1"/>
          </p:nvPr>
        </p:nvSpPr>
        <p:spPr/>
        <p:txBody>
          <a:bodyPr/>
          <a:lstStyle/>
          <a:p>
            <a:r>
              <a:rPr lang="es-MX" dirty="0" smtClean="0">
                <a:solidFill>
                  <a:srgbClr val="C00000"/>
                </a:solidFill>
              </a:rPr>
              <a:t>WA 2011:  </a:t>
            </a:r>
            <a:r>
              <a:rPr lang="es-MX" dirty="0" smtClean="0"/>
              <a:t>1.9% of </a:t>
            </a:r>
            <a:r>
              <a:rPr lang="es-MX" dirty="0" err="1" smtClean="0"/>
              <a:t>farms</a:t>
            </a:r>
            <a:r>
              <a:rPr lang="es-MX" dirty="0" smtClean="0"/>
              <a:t>, 0.7% </a:t>
            </a:r>
            <a:r>
              <a:rPr lang="es-MX" dirty="0" err="1" smtClean="0"/>
              <a:t>farmland</a:t>
            </a:r>
            <a:r>
              <a:rPr lang="es-MX" dirty="0" smtClean="0"/>
              <a:t>, 1.5% </a:t>
            </a:r>
            <a:r>
              <a:rPr lang="es-MX" dirty="0" err="1" smtClean="0"/>
              <a:t>harvested</a:t>
            </a:r>
            <a:r>
              <a:rPr lang="es-MX" dirty="0" smtClean="0"/>
              <a:t> </a:t>
            </a:r>
            <a:r>
              <a:rPr lang="es-MX" dirty="0" err="1" smtClean="0"/>
              <a:t>cropland</a:t>
            </a:r>
            <a:r>
              <a:rPr lang="es-MX" dirty="0" smtClean="0"/>
              <a:t> </a:t>
            </a:r>
            <a:r>
              <a:rPr lang="es-MX" dirty="0" err="1" smtClean="0"/>
              <a:t>organic</a:t>
            </a:r>
            <a:r>
              <a:rPr lang="es-MX" dirty="0" smtClean="0"/>
              <a:t>.</a:t>
            </a:r>
          </a:p>
          <a:p>
            <a:endParaRPr lang="es-MX" sz="900" dirty="0" smtClean="0"/>
          </a:p>
          <a:p>
            <a:r>
              <a:rPr lang="es-MX" dirty="0" smtClean="0">
                <a:solidFill>
                  <a:srgbClr val="C00000"/>
                </a:solidFill>
              </a:rPr>
              <a:t>U.S. 2012:  </a:t>
            </a:r>
            <a:r>
              <a:rPr lang="es-MX" dirty="0" smtClean="0"/>
              <a:t>13,000 of 2 </a:t>
            </a:r>
            <a:r>
              <a:rPr lang="es-MX" dirty="0" err="1" smtClean="0"/>
              <a:t>million</a:t>
            </a:r>
            <a:r>
              <a:rPr lang="es-MX" dirty="0" smtClean="0"/>
              <a:t> </a:t>
            </a:r>
            <a:r>
              <a:rPr lang="es-MX" dirty="0" err="1" smtClean="0"/>
              <a:t>farms</a:t>
            </a:r>
            <a:r>
              <a:rPr lang="es-MX" dirty="0" smtClean="0"/>
              <a:t> </a:t>
            </a:r>
            <a:r>
              <a:rPr lang="es-MX" dirty="0" err="1" smtClean="0"/>
              <a:t>organic</a:t>
            </a:r>
            <a:endParaRPr lang="es-MX" dirty="0" smtClean="0"/>
          </a:p>
          <a:p>
            <a:endParaRPr lang="es-MX" sz="900" dirty="0" smtClean="0"/>
          </a:p>
          <a:p>
            <a:r>
              <a:rPr lang="es-MX" dirty="0" err="1" smtClean="0">
                <a:solidFill>
                  <a:srgbClr val="C00000"/>
                </a:solidFill>
              </a:rPr>
              <a:t>Worldwide</a:t>
            </a:r>
            <a:r>
              <a:rPr lang="es-MX" dirty="0" smtClean="0">
                <a:solidFill>
                  <a:srgbClr val="C00000"/>
                </a:solidFill>
              </a:rPr>
              <a:t> 2013:  </a:t>
            </a:r>
            <a:r>
              <a:rPr lang="es-MX" dirty="0" smtClean="0"/>
              <a:t>43.1 </a:t>
            </a:r>
            <a:r>
              <a:rPr lang="es-MX" dirty="0" err="1" smtClean="0"/>
              <a:t>million</a:t>
            </a:r>
            <a:r>
              <a:rPr lang="es-MX" dirty="0" smtClean="0"/>
              <a:t> </a:t>
            </a:r>
            <a:r>
              <a:rPr lang="es-MX" dirty="0" err="1" smtClean="0"/>
              <a:t>hectares</a:t>
            </a:r>
            <a:r>
              <a:rPr lang="es-MX" dirty="0" smtClean="0"/>
              <a:t> </a:t>
            </a:r>
            <a:r>
              <a:rPr lang="es-MX" dirty="0" err="1" smtClean="0"/>
              <a:t>organic</a:t>
            </a:r>
            <a:r>
              <a:rPr lang="es-MX" dirty="0" smtClean="0"/>
              <a:t> </a:t>
            </a:r>
            <a:r>
              <a:rPr lang="es-MX" dirty="0" err="1" smtClean="0"/>
              <a:t>cultivation</a:t>
            </a:r>
            <a:r>
              <a:rPr lang="es-MX" dirty="0" smtClean="0"/>
              <a:t>, 0.98% of </a:t>
            </a:r>
            <a:r>
              <a:rPr lang="es-MX" dirty="0" err="1" smtClean="0"/>
              <a:t>all</a:t>
            </a:r>
            <a:r>
              <a:rPr lang="es-MX" dirty="0" smtClean="0"/>
              <a:t> </a:t>
            </a:r>
            <a:r>
              <a:rPr lang="es-MX" dirty="0" err="1" smtClean="0"/>
              <a:t>ag</a:t>
            </a:r>
            <a:r>
              <a:rPr lang="es-MX" dirty="0" smtClean="0"/>
              <a:t> </a:t>
            </a:r>
            <a:r>
              <a:rPr lang="es-MX" dirty="0" err="1" smtClean="0"/>
              <a:t>land</a:t>
            </a:r>
            <a:r>
              <a:rPr lang="es-MX" dirty="0" smtClean="0"/>
              <a:t>.</a:t>
            </a:r>
          </a:p>
          <a:p>
            <a:endParaRPr lang="es-MX"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s-MX" sz="4400" dirty="0" smtClean="0"/>
              <a:t>In 2012, 4.2% of U.S. </a:t>
            </a:r>
          </a:p>
          <a:p>
            <a:pPr algn="ctr">
              <a:buNone/>
            </a:pPr>
            <a:r>
              <a:rPr lang="es-MX" sz="4400" dirty="0" err="1" smtClean="0"/>
              <a:t>food</a:t>
            </a:r>
            <a:r>
              <a:rPr lang="es-MX" sz="4400" dirty="0" smtClean="0"/>
              <a:t> sales </a:t>
            </a:r>
            <a:r>
              <a:rPr lang="es-MX" sz="4400" dirty="0" err="1" smtClean="0"/>
              <a:t>were</a:t>
            </a:r>
            <a:r>
              <a:rPr lang="es-MX" sz="4400" dirty="0" smtClean="0"/>
              <a:t> </a:t>
            </a:r>
            <a:r>
              <a:rPr lang="es-MX" sz="4400" dirty="0" err="1" smtClean="0"/>
              <a:t>organic</a:t>
            </a:r>
            <a:r>
              <a:rPr lang="es-MX" sz="4400" dirty="0" smtClean="0"/>
              <a:t>.</a:t>
            </a:r>
            <a:endParaRPr lang="es-MX" sz="4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z="4000" dirty="0" err="1" smtClean="0"/>
              <a:t>Sometimes</a:t>
            </a:r>
            <a:r>
              <a:rPr lang="es-MX" sz="4000" dirty="0" smtClean="0"/>
              <a:t> </a:t>
            </a:r>
            <a:r>
              <a:rPr lang="es-MX" sz="4000" dirty="0" err="1" smtClean="0"/>
              <a:t>we</a:t>
            </a:r>
            <a:r>
              <a:rPr lang="es-MX" sz="4000" dirty="0" smtClean="0"/>
              <a:t> </a:t>
            </a:r>
            <a:r>
              <a:rPr lang="es-MX" sz="4000" dirty="0" err="1" smtClean="0"/>
              <a:t>win</a:t>
            </a:r>
            <a:r>
              <a:rPr lang="es-MX" sz="4000" dirty="0" smtClean="0"/>
              <a:t>.  </a:t>
            </a:r>
            <a:r>
              <a:rPr lang="es-MX" sz="4000" dirty="0" err="1" smtClean="0"/>
              <a:t>Or</a:t>
            </a:r>
            <a:r>
              <a:rPr lang="es-MX" sz="4000" dirty="0" smtClean="0"/>
              <a:t> do </a:t>
            </a:r>
            <a:r>
              <a:rPr lang="es-MX" sz="4000" dirty="0" err="1" smtClean="0"/>
              <a:t>we</a:t>
            </a:r>
            <a:r>
              <a:rPr lang="es-MX" sz="4000" dirty="0" smtClean="0"/>
              <a:t>?</a:t>
            </a:r>
            <a:endParaRPr lang="es-MX" sz="4000" dirty="0"/>
          </a:p>
        </p:txBody>
      </p:sp>
      <p:sp>
        <p:nvSpPr>
          <p:cNvPr id="3" name="Content Placeholder 2"/>
          <p:cNvSpPr>
            <a:spLocks noGrp="1"/>
          </p:cNvSpPr>
          <p:nvPr>
            <p:ph idx="1"/>
          </p:nvPr>
        </p:nvSpPr>
        <p:spPr/>
        <p:txBody>
          <a:bodyPr/>
          <a:lstStyle/>
          <a:p>
            <a:pPr>
              <a:buNone/>
            </a:pPr>
            <a:endParaRPr lang="es-MX" dirty="0" smtClean="0"/>
          </a:p>
          <a:p>
            <a:pPr>
              <a:buNone/>
            </a:pPr>
            <a:endParaRPr lang="es-MX" dirty="0"/>
          </a:p>
        </p:txBody>
      </p:sp>
      <p:sp>
        <p:nvSpPr>
          <p:cNvPr id="4" name="Rectangle 3"/>
          <p:cNvSpPr/>
          <p:nvPr/>
        </p:nvSpPr>
        <p:spPr>
          <a:xfrm>
            <a:off x="3200400" y="1676400"/>
            <a:ext cx="3352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err="1" smtClean="0">
                <a:solidFill>
                  <a:srgbClr val="C00000"/>
                </a:solidFill>
              </a:rPr>
              <a:t>Organochlorines</a:t>
            </a:r>
            <a:endParaRPr lang="es-MX" sz="2800" dirty="0">
              <a:solidFill>
                <a:srgbClr val="C00000"/>
              </a:solidFill>
            </a:endParaRPr>
          </a:p>
        </p:txBody>
      </p:sp>
      <p:sp>
        <p:nvSpPr>
          <p:cNvPr id="5" name="Down Arrow 4"/>
          <p:cNvSpPr/>
          <p:nvPr/>
        </p:nvSpPr>
        <p:spPr>
          <a:xfrm>
            <a:off x="4572000" y="2743200"/>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angle 5"/>
          <p:cNvSpPr/>
          <p:nvPr/>
        </p:nvSpPr>
        <p:spPr>
          <a:xfrm>
            <a:off x="3200400" y="3429000"/>
            <a:ext cx="3276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err="1" smtClean="0">
                <a:solidFill>
                  <a:srgbClr val="C00000"/>
                </a:solidFill>
              </a:rPr>
              <a:t>Organophosphates</a:t>
            </a:r>
            <a:endParaRPr lang="es-MX" sz="2800" dirty="0">
              <a:solidFill>
                <a:srgbClr val="C00000"/>
              </a:solidFill>
            </a:endParaRPr>
          </a:p>
        </p:txBody>
      </p:sp>
      <p:sp>
        <p:nvSpPr>
          <p:cNvPr id="7" name="Rectangle 6"/>
          <p:cNvSpPr/>
          <p:nvPr/>
        </p:nvSpPr>
        <p:spPr>
          <a:xfrm>
            <a:off x="3352800" y="5181600"/>
            <a:ext cx="2895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err="1" smtClean="0">
                <a:solidFill>
                  <a:srgbClr val="C00000"/>
                </a:solidFill>
              </a:rPr>
              <a:t>Neonics</a:t>
            </a:r>
            <a:endParaRPr lang="es-MX" sz="2800" dirty="0">
              <a:solidFill>
                <a:srgbClr val="C00000"/>
              </a:solidFill>
            </a:endParaRPr>
          </a:p>
        </p:txBody>
      </p:sp>
      <p:sp>
        <p:nvSpPr>
          <p:cNvPr id="8" name="Down Arrow 7"/>
          <p:cNvSpPr/>
          <p:nvPr/>
        </p:nvSpPr>
        <p:spPr>
          <a:xfrm>
            <a:off x="4648200" y="4419600"/>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s-MX" sz="4800" b="1" dirty="0" smtClean="0">
                <a:solidFill>
                  <a:srgbClr val="C00000"/>
                </a:solidFill>
              </a:rPr>
              <a:t>PART III</a:t>
            </a:r>
          </a:p>
          <a:p>
            <a:pPr algn="ctr">
              <a:buNone/>
            </a:pPr>
            <a:endParaRPr lang="es-MX" sz="1050" dirty="0" smtClean="0"/>
          </a:p>
          <a:p>
            <a:pPr algn="ctr">
              <a:buNone/>
            </a:pPr>
            <a:r>
              <a:rPr lang="es-MX" sz="4000" b="1" dirty="0" err="1" smtClean="0">
                <a:solidFill>
                  <a:srgbClr val="006600"/>
                </a:solidFill>
              </a:rPr>
              <a:t>What</a:t>
            </a:r>
            <a:r>
              <a:rPr lang="es-MX" sz="4000" b="1" dirty="0" smtClean="0">
                <a:solidFill>
                  <a:srgbClr val="006600"/>
                </a:solidFill>
              </a:rPr>
              <a:t> blocks </a:t>
            </a:r>
            <a:r>
              <a:rPr lang="es-MX" sz="4000" b="1" dirty="0" err="1" smtClean="0">
                <a:solidFill>
                  <a:srgbClr val="006600"/>
                </a:solidFill>
              </a:rPr>
              <a:t>our</a:t>
            </a:r>
            <a:r>
              <a:rPr lang="es-MX" sz="4000" b="1" dirty="0" smtClean="0">
                <a:solidFill>
                  <a:srgbClr val="006600"/>
                </a:solidFill>
              </a:rPr>
              <a:t> </a:t>
            </a:r>
            <a:r>
              <a:rPr lang="es-MX" sz="4000" b="1" dirty="0" err="1" smtClean="0">
                <a:solidFill>
                  <a:srgbClr val="006600"/>
                </a:solidFill>
              </a:rPr>
              <a:t>way</a:t>
            </a:r>
            <a:r>
              <a:rPr lang="es-MX" sz="4000" b="1" dirty="0" smtClean="0">
                <a:solidFill>
                  <a:srgbClr val="006600"/>
                </a:solidFill>
              </a:rPr>
              <a:t> forward?</a:t>
            </a:r>
            <a:endParaRPr lang="es-MX"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457200" y="1295400"/>
            <a:ext cx="8686800" cy="4830763"/>
          </a:xfrm>
        </p:spPr>
        <p:txBody>
          <a:bodyPr/>
          <a:lstStyle/>
          <a:p>
            <a:pPr algn="ctr">
              <a:buFontTx/>
              <a:buNone/>
            </a:pPr>
            <a:r>
              <a:rPr lang="es-MX" sz="3600" b="1" dirty="0" err="1" smtClean="0">
                <a:solidFill>
                  <a:srgbClr val="006600"/>
                </a:solidFill>
              </a:rPr>
              <a:t>Quintessential</a:t>
            </a:r>
            <a:r>
              <a:rPr lang="es-MX" sz="3600" b="1" dirty="0" smtClean="0">
                <a:solidFill>
                  <a:srgbClr val="006600"/>
                </a:solidFill>
              </a:rPr>
              <a:t> </a:t>
            </a:r>
            <a:r>
              <a:rPr lang="es-MX" sz="3600" b="1" dirty="0" err="1" smtClean="0">
                <a:solidFill>
                  <a:srgbClr val="006600"/>
                </a:solidFill>
              </a:rPr>
              <a:t>Environmental</a:t>
            </a:r>
            <a:r>
              <a:rPr lang="es-MX" sz="3600" b="1" dirty="0" smtClean="0">
                <a:solidFill>
                  <a:srgbClr val="006600"/>
                </a:solidFill>
              </a:rPr>
              <a:t> </a:t>
            </a:r>
            <a:r>
              <a:rPr lang="es-MX" sz="3600" b="1" dirty="0" err="1" smtClean="0">
                <a:solidFill>
                  <a:srgbClr val="006600"/>
                </a:solidFill>
              </a:rPr>
              <a:t>Injustice</a:t>
            </a:r>
            <a:endParaRPr lang="es-MX" sz="3600" b="1" dirty="0" smtClean="0">
              <a:solidFill>
                <a:srgbClr val="006600"/>
              </a:solidFill>
            </a:endParaRPr>
          </a:p>
          <a:p>
            <a:pPr algn="ctr">
              <a:buFontTx/>
              <a:buNone/>
            </a:pPr>
            <a:endParaRPr lang="es-MX" sz="2800" b="1" dirty="0" smtClean="0">
              <a:solidFill>
                <a:srgbClr val="006600"/>
              </a:solidFill>
            </a:endParaRPr>
          </a:p>
          <a:p>
            <a:r>
              <a:rPr lang="es-MX" sz="3600" b="1" dirty="0" err="1" smtClean="0">
                <a:solidFill>
                  <a:srgbClr val="FF0000"/>
                </a:solidFill>
              </a:rPr>
              <a:t>Race</a:t>
            </a:r>
            <a:endParaRPr lang="es-MX" sz="3600" b="1" dirty="0" smtClean="0">
              <a:solidFill>
                <a:srgbClr val="FF0000"/>
              </a:solidFill>
            </a:endParaRPr>
          </a:p>
          <a:p>
            <a:r>
              <a:rPr lang="es-MX" sz="3600" b="1" dirty="0" err="1" smtClean="0">
                <a:solidFill>
                  <a:srgbClr val="FF0000"/>
                </a:solidFill>
              </a:rPr>
              <a:t>Poverty</a:t>
            </a:r>
            <a:endParaRPr lang="es-MX" sz="3600" b="1" dirty="0" smtClean="0">
              <a:solidFill>
                <a:srgbClr val="FF0000"/>
              </a:solidFill>
            </a:endParaRPr>
          </a:p>
          <a:p>
            <a:r>
              <a:rPr lang="es-MX" sz="3600" b="1" dirty="0" err="1" smtClean="0">
                <a:solidFill>
                  <a:srgbClr val="FF0000"/>
                </a:solidFill>
              </a:rPr>
              <a:t>Language</a:t>
            </a:r>
            <a:endParaRPr lang="es-MX" sz="3600" b="1" dirty="0" smtClean="0">
              <a:solidFill>
                <a:srgbClr val="FF0000"/>
              </a:solidFill>
            </a:endParaRPr>
          </a:p>
          <a:p>
            <a:r>
              <a:rPr lang="es-MX" sz="3600" b="1" dirty="0" err="1" smtClean="0">
                <a:solidFill>
                  <a:srgbClr val="FF0000"/>
                </a:solidFill>
              </a:rPr>
              <a:t>Immigration</a:t>
            </a:r>
            <a:r>
              <a:rPr lang="es-MX" sz="3600" b="1" dirty="0" smtClean="0">
                <a:solidFill>
                  <a:srgbClr val="FF0000"/>
                </a:solidFill>
              </a:rPr>
              <a:t> Status</a:t>
            </a:r>
          </a:p>
          <a:p>
            <a:pPr>
              <a:buFontTx/>
              <a:buNone/>
            </a:pPr>
            <a:endParaRPr lang="es-MX" sz="2800" b="1" dirty="0" smtClean="0">
              <a:solidFill>
                <a:srgbClr val="FF0000"/>
              </a:solidFill>
            </a:endParaRPr>
          </a:p>
          <a:p>
            <a:pPr algn="ctr">
              <a:buFontTx/>
              <a:buNone/>
            </a:pPr>
            <a:endParaRPr lang="es-MX" sz="2800" dirty="0" smtClean="0">
              <a:solidFill>
                <a:srgbClr val="006600"/>
              </a:solidFill>
            </a:endParaRPr>
          </a:p>
          <a:p>
            <a:pPr algn="ctr">
              <a:buFontTx/>
              <a:buNone/>
            </a:pPr>
            <a:endParaRPr lang="es-MX" sz="2800" dirty="0" smtClean="0">
              <a:solidFill>
                <a:srgbClr val="006600"/>
              </a:solidFill>
            </a:endParaRPr>
          </a:p>
          <a:p>
            <a:pPr algn="ctr">
              <a:buFontTx/>
              <a:buNone/>
            </a:pPr>
            <a:endParaRPr lang="es-MX" sz="3600" dirty="0" smtClean="0">
              <a:solidFill>
                <a:srgbClr val="006600"/>
              </a:solidFill>
            </a:endParaRPr>
          </a:p>
          <a:p>
            <a:pPr>
              <a:buFont typeface="Wingdings" pitchFamily="2" charset="2"/>
              <a:buChar char="§"/>
            </a:pPr>
            <a:endParaRPr lang="es-MX" sz="3600" dirty="0" smtClean="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525963"/>
          </a:xfrm>
        </p:spPr>
        <p:txBody>
          <a:bodyPr/>
          <a:lstStyle/>
          <a:p>
            <a:pPr algn="ctr">
              <a:buNone/>
            </a:pPr>
            <a:endParaRPr lang="es-MX" sz="4800" dirty="0" smtClean="0">
              <a:solidFill>
                <a:srgbClr val="006600"/>
              </a:solidFill>
            </a:endParaRPr>
          </a:p>
          <a:p>
            <a:pPr algn="ctr">
              <a:buNone/>
            </a:pPr>
            <a:r>
              <a:rPr lang="es-MX" sz="4800" dirty="0" err="1" smtClean="0">
                <a:solidFill>
                  <a:srgbClr val="006600"/>
                </a:solidFill>
              </a:rPr>
              <a:t>The</a:t>
            </a:r>
            <a:r>
              <a:rPr lang="es-MX" sz="4800" dirty="0" smtClean="0">
                <a:solidFill>
                  <a:srgbClr val="006600"/>
                </a:solidFill>
              </a:rPr>
              <a:t> </a:t>
            </a:r>
            <a:r>
              <a:rPr lang="es-MX" sz="4800" dirty="0" err="1" smtClean="0">
                <a:solidFill>
                  <a:srgbClr val="006600"/>
                </a:solidFill>
              </a:rPr>
              <a:t>deck</a:t>
            </a:r>
            <a:r>
              <a:rPr lang="es-MX" sz="4800" dirty="0" smtClean="0">
                <a:solidFill>
                  <a:srgbClr val="006600"/>
                </a:solidFill>
              </a:rPr>
              <a:t> </a:t>
            </a:r>
            <a:r>
              <a:rPr lang="es-MX" sz="4800" dirty="0" err="1" smtClean="0">
                <a:solidFill>
                  <a:srgbClr val="006600"/>
                </a:solidFill>
              </a:rPr>
              <a:t>is</a:t>
            </a:r>
            <a:r>
              <a:rPr lang="es-MX" sz="4800" dirty="0" smtClean="0">
                <a:solidFill>
                  <a:srgbClr val="006600"/>
                </a:solidFill>
              </a:rPr>
              <a:t> </a:t>
            </a:r>
            <a:r>
              <a:rPr lang="es-MX" sz="4800" dirty="0" err="1" smtClean="0">
                <a:solidFill>
                  <a:srgbClr val="006600"/>
                </a:solidFill>
              </a:rPr>
              <a:t>stacked</a:t>
            </a:r>
            <a:r>
              <a:rPr lang="es-MX" sz="4800" dirty="0" smtClean="0">
                <a:solidFill>
                  <a:srgbClr val="006600"/>
                </a:solidFill>
              </a:rPr>
              <a:t> </a:t>
            </a:r>
            <a:r>
              <a:rPr lang="es-MX" sz="4800" dirty="0" err="1" smtClean="0">
                <a:solidFill>
                  <a:srgbClr val="006600"/>
                </a:solidFill>
              </a:rPr>
              <a:t>against</a:t>
            </a:r>
            <a:r>
              <a:rPr lang="es-MX" sz="4800" dirty="0" smtClean="0">
                <a:solidFill>
                  <a:srgbClr val="006600"/>
                </a:solidFill>
              </a:rPr>
              <a:t>.</a:t>
            </a:r>
            <a:endParaRPr lang="es-MX" sz="4800" dirty="0">
              <a:solidFill>
                <a:srgbClr val="0066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1"/>
            <a:ext cx="7772400" cy="533399"/>
          </a:xfrm>
        </p:spPr>
        <p:txBody>
          <a:bodyPr/>
          <a:lstStyle/>
          <a:p>
            <a:r>
              <a:rPr lang="es-MX" dirty="0" smtClean="0">
                <a:solidFill>
                  <a:srgbClr val="006600"/>
                </a:solidFill>
              </a:rPr>
              <a:t>Big Money in </a:t>
            </a:r>
            <a:r>
              <a:rPr lang="es-MX" dirty="0" err="1" smtClean="0">
                <a:solidFill>
                  <a:srgbClr val="006600"/>
                </a:solidFill>
              </a:rPr>
              <a:t>Elections</a:t>
            </a:r>
            <a:endParaRPr lang="es-MX" dirty="0">
              <a:solidFill>
                <a:srgbClr val="006600"/>
              </a:solidFill>
            </a:endParaRPr>
          </a:p>
        </p:txBody>
      </p:sp>
      <p:sp>
        <p:nvSpPr>
          <p:cNvPr id="3" name="Subtitle 2"/>
          <p:cNvSpPr>
            <a:spLocks noGrp="1"/>
          </p:cNvSpPr>
          <p:nvPr>
            <p:ph type="subTitle" idx="1"/>
          </p:nvPr>
        </p:nvSpPr>
        <p:spPr>
          <a:xfrm>
            <a:off x="457200" y="1066800"/>
            <a:ext cx="8382000" cy="5486400"/>
          </a:xfrm>
        </p:spPr>
        <p:txBody>
          <a:bodyPr/>
          <a:lstStyle/>
          <a:p>
            <a:pPr algn="l"/>
            <a:r>
              <a:rPr lang="es-MX" sz="2800" dirty="0" err="1" smtClean="0"/>
              <a:t>Agribusiness</a:t>
            </a:r>
            <a:r>
              <a:rPr lang="es-MX" sz="2800" dirty="0" smtClean="0"/>
              <a:t> </a:t>
            </a:r>
            <a:r>
              <a:rPr lang="es-MX" sz="2800" dirty="0" err="1" smtClean="0"/>
              <a:t>donors</a:t>
            </a:r>
            <a:r>
              <a:rPr lang="es-MX" sz="2800" dirty="0" smtClean="0"/>
              <a:t> </a:t>
            </a:r>
            <a:r>
              <a:rPr lang="es-MX" sz="2800" dirty="0" err="1" smtClean="0"/>
              <a:t>gave</a:t>
            </a:r>
            <a:r>
              <a:rPr lang="es-MX" sz="2800" dirty="0" smtClean="0"/>
              <a:t> </a:t>
            </a:r>
            <a:r>
              <a:rPr lang="es-MX" sz="2800" dirty="0" err="1" smtClean="0"/>
              <a:t>Obama</a:t>
            </a:r>
            <a:r>
              <a:rPr lang="es-MX" sz="2800" dirty="0" smtClean="0"/>
              <a:t> &gt; $2.5 </a:t>
            </a:r>
            <a:r>
              <a:rPr lang="es-MX" sz="2800" dirty="0" err="1" smtClean="0"/>
              <a:t>million</a:t>
            </a:r>
            <a:r>
              <a:rPr lang="es-MX" sz="2800" dirty="0" smtClean="0"/>
              <a:t> in 2008 and &gt; $2 </a:t>
            </a:r>
            <a:r>
              <a:rPr lang="es-MX" sz="2800" dirty="0" err="1" smtClean="0"/>
              <a:t>million</a:t>
            </a:r>
            <a:r>
              <a:rPr lang="es-MX" sz="2800" dirty="0" smtClean="0"/>
              <a:t> in 2012.</a:t>
            </a:r>
          </a:p>
          <a:p>
            <a:pPr algn="l"/>
            <a:endParaRPr lang="es-MX" sz="1200" dirty="0" smtClean="0"/>
          </a:p>
          <a:p>
            <a:pPr algn="l"/>
            <a:endParaRPr lang="es-MX" sz="1200" dirty="0" smtClean="0"/>
          </a:p>
          <a:p>
            <a:pPr algn="l"/>
            <a:r>
              <a:rPr lang="es-MX" sz="2800" dirty="0" err="1" smtClean="0"/>
              <a:t>Agribusiness</a:t>
            </a:r>
            <a:r>
              <a:rPr lang="es-MX" sz="2800" dirty="0" smtClean="0"/>
              <a:t> </a:t>
            </a:r>
            <a:r>
              <a:rPr lang="es-MX" sz="2800" dirty="0" err="1" smtClean="0"/>
              <a:t>donors</a:t>
            </a:r>
            <a:r>
              <a:rPr lang="es-MX" sz="2800" dirty="0" smtClean="0"/>
              <a:t> </a:t>
            </a:r>
            <a:r>
              <a:rPr lang="es-MX" sz="2800" dirty="0" err="1" smtClean="0"/>
              <a:t>gave</a:t>
            </a:r>
            <a:r>
              <a:rPr lang="es-MX" sz="2800" dirty="0" smtClean="0"/>
              <a:t> $27 </a:t>
            </a:r>
            <a:r>
              <a:rPr lang="es-MX" sz="2800" dirty="0" err="1" smtClean="0"/>
              <a:t>million</a:t>
            </a:r>
            <a:r>
              <a:rPr lang="es-MX" sz="2800" dirty="0" smtClean="0"/>
              <a:t> </a:t>
            </a:r>
            <a:r>
              <a:rPr lang="es-MX" sz="2800" dirty="0" err="1" smtClean="0"/>
              <a:t>to</a:t>
            </a:r>
            <a:r>
              <a:rPr lang="es-MX" sz="2800" dirty="0" smtClean="0"/>
              <a:t> </a:t>
            </a:r>
            <a:r>
              <a:rPr lang="es-MX" sz="2800" dirty="0" err="1" smtClean="0"/>
              <a:t>members</a:t>
            </a:r>
            <a:r>
              <a:rPr lang="es-MX" sz="2800" dirty="0" smtClean="0"/>
              <a:t> of U.S. </a:t>
            </a:r>
            <a:r>
              <a:rPr lang="es-MX" sz="2800" dirty="0" err="1" smtClean="0"/>
              <a:t>House</a:t>
            </a:r>
            <a:r>
              <a:rPr lang="es-MX" sz="2800" dirty="0" smtClean="0"/>
              <a:t> and </a:t>
            </a:r>
            <a:r>
              <a:rPr lang="es-MX" sz="2800" dirty="0" err="1" smtClean="0"/>
              <a:t>Senate</a:t>
            </a:r>
            <a:r>
              <a:rPr lang="es-MX" sz="2800" dirty="0" smtClean="0"/>
              <a:t> Ag </a:t>
            </a:r>
            <a:r>
              <a:rPr lang="es-MX" sz="2800" dirty="0" err="1" smtClean="0"/>
              <a:t>committees</a:t>
            </a:r>
            <a:r>
              <a:rPr lang="es-MX" sz="2800" dirty="0" smtClean="0"/>
              <a:t> in </a:t>
            </a:r>
            <a:r>
              <a:rPr lang="es-MX" sz="2800" dirty="0" err="1" smtClean="0"/>
              <a:t>decade</a:t>
            </a:r>
            <a:r>
              <a:rPr lang="es-MX" sz="2800" dirty="0" smtClean="0"/>
              <a:t> </a:t>
            </a:r>
            <a:r>
              <a:rPr lang="es-MX" sz="2800" dirty="0" err="1" smtClean="0"/>
              <a:t>leading</a:t>
            </a:r>
            <a:r>
              <a:rPr lang="es-MX" sz="2800" dirty="0" smtClean="0"/>
              <a:t> up </a:t>
            </a:r>
            <a:r>
              <a:rPr lang="es-MX" sz="2800" dirty="0" err="1" smtClean="0"/>
              <a:t>to</a:t>
            </a:r>
            <a:r>
              <a:rPr lang="es-MX" sz="2800" dirty="0" smtClean="0"/>
              <a:t> 2011:</a:t>
            </a:r>
            <a:endParaRPr lang="en-US" sz="1800" dirty="0" smtClean="0"/>
          </a:p>
          <a:p>
            <a:pPr algn="l"/>
            <a:r>
              <a:rPr lang="en-US" sz="1800" dirty="0" smtClean="0"/>
              <a:t>	American Crystal Sugar Co $984,998</a:t>
            </a:r>
          </a:p>
          <a:p>
            <a:pPr algn="l"/>
            <a:r>
              <a:rPr lang="en-US" sz="1800" dirty="0" smtClean="0"/>
              <a:t>	Dairy Farmers of America $550,100</a:t>
            </a:r>
          </a:p>
          <a:p>
            <a:pPr algn="l"/>
            <a:r>
              <a:rPr lang="en-US" sz="1800" dirty="0" smtClean="0"/>
              <a:t>	National Cotton Council $332,718</a:t>
            </a:r>
            <a:endParaRPr lang="es-MX" sz="1800" dirty="0" smtClean="0"/>
          </a:p>
          <a:p>
            <a:pPr algn="l"/>
            <a:endParaRPr lang="es-MX" sz="1200" dirty="0" smtClean="0"/>
          </a:p>
          <a:p>
            <a:pPr algn="l"/>
            <a:endParaRPr lang="es-MX" sz="1200" dirty="0" smtClean="0"/>
          </a:p>
          <a:p>
            <a:pPr algn="l"/>
            <a:r>
              <a:rPr lang="es-MX" sz="2800" dirty="0" smtClean="0"/>
              <a:t>Dow </a:t>
            </a:r>
            <a:r>
              <a:rPr lang="es-MX" sz="2800" dirty="0" err="1" smtClean="0"/>
              <a:t>gave</a:t>
            </a:r>
            <a:r>
              <a:rPr lang="es-MX" sz="2800" dirty="0" smtClean="0"/>
              <a:t> </a:t>
            </a:r>
            <a:r>
              <a:rPr lang="es-MX" sz="2800" dirty="0" err="1" smtClean="0"/>
              <a:t>Democrats</a:t>
            </a:r>
            <a:r>
              <a:rPr lang="es-MX" sz="2800" dirty="0" smtClean="0"/>
              <a:t> $250,000 and </a:t>
            </a:r>
            <a:r>
              <a:rPr lang="es-MX" sz="2800" dirty="0" err="1" smtClean="0"/>
              <a:t>Republicans</a:t>
            </a:r>
            <a:r>
              <a:rPr lang="es-MX" sz="2800" dirty="0" smtClean="0"/>
              <a:t> $100,000 </a:t>
            </a:r>
            <a:r>
              <a:rPr lang="es-MX" sz="2800" dirty="0" err="1" smtClean="0"/>
              <a:t>for</a:t>
            </a:r>
            <a:r>
              <a:rPr lang="es-MX" sz="2800" dirty="0" smtClean="0"/>
              <a:t> </a:t>
            </a:r>
            <a:r>
              <a:rPr lang="es-MX" sz="2800" dirty="0" err="1" smtClean="0"/>
              <a:t>their</a:t>
            </a:r>
            <a:r>
              <a:rPr lang="es-MX" sz="2800" dirty="0" smtClean="0"/>
              <a:t> 2008 </a:t>
            </a:r>
            <a:r>
              <a:rPr lang="es-MX" sz="2800" dirty="0" err="1" smtClean="0"/>
              <a:t>Conventions</a:t>
            </a:r>
            <a:r>
              <a:rPr lang="es-MX" sz="2800" dirty="0" smtClean="0"/>
              <a:t>.</a:t>
            </a:r>
          </a:p>
          <a:p>
            <a:pPr algn="l"/>
            <a:endParaRPr lang="es-MX" sz="1000" dirty="0" smtClean="0"/>
          </a:p>
          <a:p>
            <a:pPr algn="l"/>
            <a:endParaRPr lang="es-MX" sz="2800" dirty="0" smtClean="0"/>
          </a:p>
          <a:p>
            <a:pPr algn="l"/>
            <a:endParaRPr lang="es-MX" sz="2800" dirty="0" smtClean="0"/>
          </a:p>
          <a:p>
            <a:pPr algn="l"/>
            <a:endParaRPr lang="es-MX" dirty="0" smtClean="0"/>
          </a:p>
          <a:p>
            <a:pPr algn="l"/>
            <a:endParaRPr lang="es-MX" dirty="0" smtClean="0"/>
          </a:p>
          <a:p>
            <a:pPr algn="l"/>
            <a:endParaRPr lang="es-MX" dirty="0" smtClean="0"/>
          </a:p>
          <a:p>
            <a:endParaRPr lang="es-MX"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u="sng" dirty="0" smtClean="0">
                <a:solidFill>
                  <a:srgbClr val="006600"/>
                </a:solidFill>
              </a:rPr>
              <a:t>Big Money </a:t>
            </a:r>
            <a:r>
              <a:rPr lang="es-MX" u="sng" dirty="0" err="1" smtClean="0">
                <a:solidFill>
                  <a:srgbClr val="006600"/>
                </a:solidFill>
              </a:rPr>
              <a:t>Lobbying</a:t>
            </a:r>
            <a:r>
              <a:rPr lang="es-MX" dirty="0" smtClean="0"/>
              <a:t/>
            </a:r>
            <a:br>
              <a:rPr lang="es-MX" dirty="0" smtClean="0"/>
            </a:br>
            <a:r>
              <a:rPr lang="es-MX" sz="3600" dirty="0" smtClean="0">
                <a:solidFill>
                  <a:srgbClr val="C00000"/>
                </a:solidFill>
              </a:rPr>
              <a:t>Federal </a:t>
            </a:r>
            <a:r>
              <a:rPr lang="es-MX" sz="3600" dirty="0" err="1" smtClean="0">
                <a:solidFill>
                  <a:srgbClr val="C00000"/>
                </a:solidFill>
              </a:rPr>
              <a:t>examples</a:t>
            </a:r>
            <a:r>
              <a:rPr lang="es-MX" sz="3600" dirty="0" smtClean="0">
                <a:solidFill>
                  <a:srgbClr val="C00000"/>
                </a:solidFill>
              </a:rPr>
              <a:t>, 2012</a:t>
            </a:r>
            <a:endParaRPr lang="es-MX" dirty="0">
              <a:solidFill>
                <a:srgbClr val="C00000"/>
              </a:solidFill>
            </a:endParaRPr>
          </a:p>
        </p:txBody>
      </p:sp>
      <p:sp>
        <p:nvSpPr>
          <p:cNvPr id="3" name="Content Placeholder 2"/>
          <p:cNvSpPr>
            <a:spLocks noGrp="1"/>
          </p:cNvSpPr>
          <p:nvPr>
            <p:ph idx="1"/>
          </p:nvPr>
        </p:nvSpPr>
        <p:spPr/>
        <p:txBody>
          <a:bodyPr/>
          <a:lstStyle/>
          <a:p>
            <a:r>
              <a:rPr lang="es-MX" dirty="0" smtClean="0"/>
              <a:t>Dow: $11,570,000</a:t>
            </a:r>
          </a:p>
          <a:p>
            <a:r>
              <a:rPr lang="es-MX" dirty="0" err="1" smtClean="0"/>
              <a:t>Croplife</a:t>
            </a:r>
            <a:r>
              <a:rPr lang="es-MX" dirty="0" smtClean="0"/>
              <a:t>: . $2.4 </a:t>
            </a:r>
            <a:r>
              <a:rPr lang="es-MX" dirty="0" err="1" smtClean="0"/>
              <a:t>million</a:t>
            </a:r>
            <a:endParaRPr lang="es-MX" dirty="0" smtClean="0"/>
          </a:p>
          <a:p>
            <a:r>
              <a:rPr lang="es-MX" dirty="0" smtClean="0"/>
              <a:t>Dow: </a:t>
            </a:r>
          </a:p>
          <a:p>
            <a:pPr lvl="1">
              <a:buNone/>
            </a:pPr>
            <a:r>
              <a:rPr lang="es-MX" dirty="0" smtClean="0"/>
              <a:t>		* 49 </a:t>
            </a:r>
            <a:r>
              <a:rPr lang="es-MX" dirty="0" err="1" smtClean="0"/>
              <a:t>lobbyists</a:t>
            </a:r>
            <a:endParaRPr lang="es-MX" dirty="0" smtClean="0"/>
          </a:p>
          <a:p>
            <a:pPr lvl="1">
              <a:buNone/>
            </a:pPr>
            <a:r>
              <a:rPr lang="es-MX" dirty="0" smtClean="0"/>
              <a:t>		* 37 </a:t>
            </a:r>
            <a:r>
              <a:rPr lang="es-MX" dirty="0" err="1" smtClean="0"/>
              <a:t>were</a:t>
            </a:r>
            <a:r>
              <a:rPr lang="es-MX" dirty="0" smtClean="0"/>
              <a:t> “</a:t>
            </a:r>
            <a:r>
              <a:rPr lang="es-MX" dirty="0" err="1" smtClean="0"/>
              <a:t>revolvers</a:t>
            </a:r>
            <a:r>
              <a:rPr lang="es-MX" dirty="0" smtClean="0"/>
              <a:t>”. </a:t>
            </a:r>
          </a:p>
          <a:p>
            <a:r>
              <a:rPr lang="es-MX" dirty="0" err="1" smtClean="0"/>
              <a:t>Chemical</a:t>
            </a:r>
            <a:r>
              <a:rPr lang="es-MX" dirty="0" smtClean="0"/>
              <a:t> </a:t>
            </a:r>
            <a:r>
              <a:rPr lang="es-MX" dirty="0" err="1" smtClean="0"/>
              <a:t>industry</a:t>
            </a:r>
            <a:r>
              <a:rPr lang="es-MX" dirty="0" smtClean="0"/>
              <a:t> as </a:t>
            </a:r>
            <a:r>
              <a:rPr lang="es-MX" dirty="0" err="1" smtClean="0"/>
              <a:t>whole</a:t>
            </a:r>
            <a:r>
              <a:rPr lang="es-MX" dirty="0" smtClean="0"/>
              <a:t>: </a:t>
            </a:r>
          </a:p>
          <a:p>
            <a:pPr>
              <a:buNone/>
            </a:pPr>
            <a:r>
              <a:rPr lang="es-MX" dirty="0" smtClean="0"/>
              <a:t>		</a:t>
            </a:r>
            <a:r>
              <a:rPr lang="es-MX" sz="2800" dirty="0" smtClean="0"/>
              <a:t>* 549 </a:t>
            </a:r>
            <a:r>
              <a:rPr lang="es-MX" sz="2800" dirty="0" err="1" smtClean="0"/>
              <a:t>lobbyists</a:t>
            </a:r>
            <a:endParaRPr lang="es-MX" sz="2800" dirty="0" smtClean="0"/>
          </a:p>
          <a:p>
            <a:pPr>
              <a:buNone/>
            </a:pPr>
            <a:r>
              <a:rPr lang="es-MX" sz="2800" dirty="0" smtClean="0"/>
              <a:t>		* 340 </a:t>
            </a:r>
            <a:r>
              <a:rPr lang="es-MX" sz="2800" dirty="0" err="1" smtClean="0"/>
              <a:t>were</a:t>
            </a:r>
            <a:r>
              <a:rPr lang="es-MX" sz="2800" dirty="0" smtClean="0"/>
              <a:t> “</a:t>
            </a:r>
            <a:r>
              <a:rPr lang="es-MX" sz="2800" dirty="0" err="1" smtClean="0"/>
              <a:t>revolvers</a:t>
            </a:r>
            <a:r>
              <a:rPr lang="es-MX" sz="2800" dirty="0" smtClean="0"/>
              <a:t>”</a:t>
            </a:r>
          </a:p>
          <a:p>
            <a:endParaRPr lang="es-MX" dirty="0" smtClean="0"/>
          </a:p>
          <a:p>
            <a:pPr>
              <a:buNone/>
            </a:pPr>
            <a:endParaRPr lang="es-MX"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gel\Desktop\From Old Computer\My Documents\Carol's Folder\Farm Worker Pesticide Project\Photos.displays\money in hand.jpg"/>
          <p:cNvPicPr>
            <a:picLocks noChangeAspect="1" noChangeArrowheads="1"/>
          </p:cNvPicPr>
          <p:nvPr/>
        </p:nvPicPr>
        <p:blipFill>
          <a:blip r:embed="rId2" cstate="print"/>
          <a:srcRect/>
          <a:stretch>
            <a:fillRect/>
          </a:stretch>
        </p:blipFill>
        <p:spPr bwMode="auto">
          <a:xfrm>
            <a:off x="6781800" y="228600"/>
            <a:ext cx="1727481" cy="2362200"/>
          </a:xfrm>
          <a:prstGeom prst="rect">
            <a:avLst/>
          </a:prstGeom>
          <a:noFill/>
          <a:ln w="9525">
            <a:noFill/>
            <a:miter lim="800000"/>
            <a:headEnd/>
            <a:tailEnd/>
          </a:ln>
        </p:spPr>
      </p:pic>
      <p:sp>
        <p:nvSpPr>
          <p:cNvPr id="2" name="Title 1"/>
          <p:cNvSpPr>
            <a:spLocks noGrp="1"/>
          </p:cNvSpPr>
          <p:nvPr>
            <p:ph type="title"/>
          </p:nvPr>
        </p:nvSpPr>
        <p:spPr>
          <a:xfrm>
            <a:off x="304800" y="381000"/>
            <a:ext cx="7162800" cy="1143000"/>
          </a:xfrm>
        </p:spPr>
        <p:txBody>
          <a:bodyPr/>
          <a:lstStyle/>
          <a:p>
            <a:r>
              <a:rPr lang="es-MX" dirty="0" smtClean="0">
                <a:solidFill>
                  <a:srgbClr val="006600"/>
                </a:solidFill>
              </a:rPr>
              <a:t>Big Money </a:t>
            </a:r>
            <a:r>
              <a:rPr lang="es-MX" dirty="0" err="1" smtClean="0">
                <a:solidFill>
                  <a:srgbClr val="006600"/>
                </a:solidFill>
              </a:rPr>
              <a:t>affecting</a:t>
            </a:r>
            <a:r>
              <a:rPr lang="es-MX" dirty="0" smtClean="0">
                <a:solidFill>
                  <a:srgbClr val="006600"/>
                </a:solidFill>
              </a:rPr>
              <a:t> </a:t>
            </a:r>
            <a:r>
              <a:rPr lang="es-MX" dirty="0" err="1" smtClean="0">
                <a:solidFill>
                  <a:srgbClr val="006600"/>
                </a:solidFill>
              </a:rPr>
              <a:t>implementation</a:t>
            </a:r>
            <a:endParaRPr lang="es-MX" dirty="0">
              <a:solidFill>
                <a:srgbClr val="006600"/>
              </a:solidFill>
            </a:endParaRPr>
          </a:p>
        </p:txBody>
      </p:sp>
      <p:sp>
        <p:nvSpPr>
          <p:cNvPr id="3" name="Content Placeholder 2"/>
          <p:cNvSpPr>
            <a:spLocks noGrp="1"/>
          </p:cNvSpPr>
          <p:nvPr>
            <p:ph idx="1"/>
          </p:nvPr>
        </p:nvSpPr>
        <p:spPr>
          <a:xfrm>
            <a:off x="304800" y="2057400"/>
            <a:ext cx="7467600" cy="4525963"/>
          </a:xfrm>
        </p:spPr>
        <p:txBody>
          <a:bodyPr/>
          <a:lstStyle/>
          <a:p>
            <a:endParaRPr lang="es-MX" dirty="0" smtClean="0"/>
          </a:p>
          <a:p>
            <a:r>
              <a:rPr lang="es-MX" dirty="0" err="1" smtClean="0"/>
              <a:t>Corporations</a:t>
            </a:r>
            <a:r>
              <a:rPr lang="es-MX" dirty="0" smtClean="0"/>
              <a:t> </a:t>
            </a:r>
            <a:r>
              <a:rPr lang="es-MX" dirty="0" err="1" smtClean="0"/>
              <a:t>dominate</a:t>
            </a:r>
            <a:r>
              <a:rPr lang="es-MX" dirty="0" smtClean="0"/>
              <a:t> </a:t>
            </a:r>
            <a:r>
              <a:rPr lang="es-MX" dirty="0" err="1" smtClean="0"/>
              <a:t>rulemakings</a:t>
            </a:r>
            <a:r>
              <a:rPr lang="es-MX" dirty="0" smtClean="0"/>
              <a:t>.</a:t>
            </a:r>
            <a:endParaRPr lang="es-MX" sz="2800" dirty="0" smtClean="0"/>
          </a:p>
          <a:p>
            <a:pPr>
              <a:buNone/>
            </a:pPr>
            <a:endParaRPr lang="es-MX" sz="800" dirty="0" smtClean="0"/>
          </a:p>
          <a:p>
            <a:r>
              <a:rPr lang="es-MX" dirty="0" err="1" smtClean="0"/>
              <a:t>It’s</a:t>
            </a:r>
            <a:r>
              <a:rPr lang="es-MX" dirty="0" smtClean="0"/>
              <a:t> </a:t>
            </a:r>
            <a:r>
              <a:rPr lang="es-MX" dirty="0" err="1" smtClean="0"/>
              <a:t>hard</a:t>
            </a:r>
            <a:r>
              <a:rPr lang="es-MX" dirty="0" smtClean="0"/>
              <a:t> </a:t>
            </a:r>
            <a:r>
              <a:rPr lang="es-MX" dirty="0" err="1" smtClean="0"/>
              <a:t>for</a:t>
            </a:r>
            <a:r>
              <a:rPr lang="es-MX" dirty="0" smtClean="0"/>
              <a:t> </a:t>
            </a:r>
            <a:r>
              <a:rPr lang="es-MX" dirty="0" err="1" smtClean="0"/>
              <a:t>us</a:t>
            </a:r>
            <a:r>
              <a:rPr lang="es-MX" dirty="0" smtClean="0"/>
              <a:t> </a:t>
            </a:r>
            <a:r>
              <a:rPr lang="es-MX" dirty="0" err="1" smtClean="0"/>
              <a:t>to</a:t>
            </a:r>
            <a:r>
              <a:rPr lang="es-MX" dirty="0" smtClean="0"/>
              <a:t> </a:t>
            </a:r>
            <a:r>
              <a:rPr lang="es-MX" dirty="0" err="1" smtClean="0"/>
              <a:t>make</a:t>
            </a:r>
            <a:r>
              <a:rPr lang="es-MX" dirty="0" smtClean="0"/>
              <a:t> </a:t>
            </a:r>
            <a:r>
              <a:rPr lang="es-MX" dirty="0" err="1" smtClean="0"/>
              <a:t>regulatory</a:t>
            </a:r>
            <a:r>
              <a:rPr lang="es-MX" dirty="0" smtClean="0"/>
              <a:t> </a:t>
            </a:r>
            <a:r>
              <a:rPr lang="es-MX" dirty="0" err="1" smtClean="0"/>
              <a:t>gains</a:t>
            </a:r>
            <a:r>
              <a:rPr lang="es-MX" dirty="0" smtClean="0"/>
              <a:t>.</a:t>
            </a:r>
          </a:p>
          <a:p>
            <a:pPr>
              <a:buNone/>
            </a:pPr>
            <a:endParaRPr lang="es-MX" sz="800" dirty="0" smtClean="0"/>
          </a:p>
          <a:p>
            <a:r>
              <a:rPr lang="es-MX" dirty="0" err="1" smtClean="0"/>
              <a:t>Maintaining</a:t>
            </a:r>
            <a:r>
              <a:rPr lang="es-MX" dirty="0" smtClean="0"/>
              <a:t> </a:t>
            </a:r>
            <a:r>
              <a:rPr lang="es-MX" dirty="0" err="1" smtClean="0"/>
              <a:t>gains</a:t>
            </a:r>
            <a:r>
              <a:rPr lang="es-MX" dirty="0" smtClean="0"/>
              <a:t> </a:t>
            </a:r>
            <a:r>
              <a:rPr lang="es-MX" dirty="0" err="1" smtClean="0"/>
              <a:t>requires</a:t>
            </a:r>
            <a:r>
              <a:rPr lang="es-MX" dirty="0" smtClean="0"/>
              <a:t> </a:t>
            </a:r>
            <a:r>
              <a:rPr lang="es-MX" dirty="0" err="1" smtClean="0"/>
              <a:t>constant</a:t>
            </a:r>
            <a:r>
              <a:rPr lang="es-MX" dirty="0" smtClean="0"/>
              <a:t> </a:t>
            </a:r>
            <a:r>
              <a:rPr lang="es-MX" dirty="0" err="1" smtClean="0"/>
              <a:t>vigilance</a:t>
            </a:r>
            <a:r>
              <a:rPr lang="es-MX" dirty="0" smtClean="0"/>
              <a:t>.  (</a:t>
            </a:r>
            <a:r>
              <a:rPr lang="es-MX" dirty="0" err="1" smtClean="0"/>
              <a:t>e.g.</a:t>
            </a:r>
            <a:r>
              <a:rPr lang="es-MX" dirty="0" smtClean="0"/>
              <a:t> </a:t>
            </a:r>
            <a:r>
              <a:rPr lang="es-MX" dirty="0" err="1" smtClean="0"/>
              <a:t>organic</a:t>
            </a:r>
            <a:r>
              <a:rPr lang="es-MX" dirty="0" smtClean="0"/>
              <a:t> </a:t>
            </a:r>
            <a:r>
              <a:rPr lang="es-MX" dirty="0" err="1" smtClean="0"/>
              <a:t>standards</a:t>
            </a:r>
            <a:r>
              <a:rPr lang="es-MX" dirty="0" smtClean="0"/>
              <a:t>.)</a:t>
            </a:r>
            <a:endParaRPr lang="es-MX"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C:\Users\Angel\Desktop\From Old Computer\My Documents\Carol's Folder\Farm Worker Pesticide Project\Photos.displays\revolving door with people.jpg"/>
          <p:cNvPicPr>
            <a:picLocks noChangeAspect="1" noChangeArrowheads="1"/>
          </p:cNvPicPr>
          <p:nvPr/>
        </p:nvPicPr>
        <p:blipFill>
          <a:blip r:embed="rId3" cstate="print"/>
          <a:srcRect/>
          <a:stretch>
            <a:fillRect/>
          </a:stretch>
        </p:blipFill>
        <p:spPr bwMode="auto">
          <a:xfrm>
            <a:off x="457200" y="1524000"/>
            <a:ext cx="4419600" cy="4079875"/>
          </a:xfrm>
          <a:prstGeom prst="rect">
            <a:avLst/>
          </a:prstGeom>
          <a:noFill/>
          <a:ln w="9525">
            <a:noFill/>
            <a:miter lim="800000"/>
            <a:headEnd/>
            <a:tailEnd/>
          </a:ln>
        </p:spPr>
      </p:pic>
      <p:sp>
        <p:nvSpPr>
          <p:cNvPr id="70659" name="TextBox 3"/>
          <p:cNvSpPr txBox="1">
            <a:spLocks noChangeArrowheads="1"/>
          </p:cNvSpPr>
          <p:nvPr/>
        </p:nvSpPr>
        <p:spPr bwMode="auto">
          <a:xfrm>
            <a:off x="838200" y="2667000"/>
            <a:ext cx="838200" cy="381000"/>
          </a:xfrm>
          <a:prstGeom prst="rect">
            <a:avLst/>
          </a:prstGeom>
          <a:solidFill>
            <a:schemeClr val="bg1"/>
          </a:solidFill>
          <a:ln w="9525">
            <a:noFill/>
            <a:miter lim="800000"/>
            <a:headEnd/>
            <a:tailEnd/>
          </a:ln>
        </p:spPr>
        <p:txBody>
          <a:bodyPr>
            <a:spAutoFit/>
          </a:bodyPr>
          <a:lstStyle/>
          <a:p>
            <a:r>
              <a:rPr lang="es-MX">
                <a:solidFill>
                  <a:srgbClr val="C00000"/>
                </a:solidFill>
              </a:rPr>
              <a:t>EPA</a:t>
            </a:r>
          </a:p>
        </p:txBody>
      </p:sp>
      <p:sp>
        <p:nvSpPr>
          <p:cNvPr id="70660" name="TextBox 4"/>
          <p:cNvSpPr txBox="1">
            <a:spLocks noChangeArrowheads="1"/>
          </p:cNvSpPr>
          <p:nvPr/>
        </p:nvSpPr>
        <p:spPr bwMode="auto">
          <a:xfrm>
            <a:off x="3200400" y="2895600"/>
            <a:ext cx="1600200" cy="646113"/>
          </a:xfrm>
          <a:prstGeom prst="rect">
            <a:avLst/>
          </a:prstGeom>
          <a:solidFill>
            <a:schemeClr val="bg1"/>
          </a:solidFill>
          <a:ln w="9525">
            <a:noFill/>
            <a:miter lim="800000"/>
            <a:headEnd/>
            <a:tailEnd/>
          </a:ln>
        </p:spPr>
        <p:txBody>
          <a:bodyPr>
            <a:spAutoFit/>
          </a:bodyPr>
          <a:lstStyle/>
          <a:p>
            <a:r>
              <a:rPr lang="es-MX" b="1">
                <a:solidFill>
                  <a:srgbClr val="C00000"/>
                </a:solidFill>
              </a:rPr>
              <a:t>Pesticide</a:t>
            </a:r>
          </a:p>
          <a:p>
            <a:r>
              <a:rPr lang="es-MX" b="1">
                <a:solidFill>
                  <a:srgbClr val="C00000"/>
                </a:solidFill>
              </a:rPr>
              <a:t>Industry</a:t>
            </a:r>
          </a:p>
        </p:txBody>
      </p:sp>
      <p:pic>
        <p:nvPicPr>
          <p:cNvPr id="70661" name="Picture 2" descr="C:\Users\Angel\Desktop\From Old Computer\My Documents\Carol's Folder\Farm Worker Pesticide Project\Photos.displays\Elin-Miller.jpg"/>
          <p:cNvPicPr>
            <a:picLocks noChangeAspect="1" noChangeArrowheads="1"/>
          </p:cNvPicPr>
          <p:nvPr/>
        </p:nvPicPr>
        <p:blipFill>
          <a:blip r:embed="rId4" cstate="print"/>
          <a:srcRect/>
          <a:stretch>
            <a:fillRect/>
          </a:stretch>
        </p:blipFill>
        <p:spPr bwMode="auto">
          <a:xfrm>
            <a:off x="5486400" y="381000"/>
            <a:ext cx="2743200" cy="4114800"/>
          </a:xfrm>
          <a:prstGeom prst="rect">
            <a:avLst/>
          </a:prstGeom>
          <a:noFill/>
          <a:ln w="9525">
            <a:noFill/>
            <a:miter lim="800000"/>
            <a:headEnd/>
            <a:tailEnd/>
          </a:ln>
        </p:spPr>
      </p:pic>
      <p:sp>
        <p:nvSpPr>
          <p:cNvPr id="70662" name="TextBox 7"/>
          <p:cNvSpPr txBox="1">
            <a:spLocks noChangeArrowheads="1"/>
          </p:cNvSpPr>
          <p:nvPr/>
        </p:nvSpPr>
        <p:spPr bwMode="auto">
          <a:xfrm>
            <a:off x="5486400" y="4572000"/>
            <a:ext cx="3048000" cy="1631216"/>
          </a:xfrm>
          <a:prstGeom prst="rect">
            <a:avLst/>
          </a:prstGeom>
          <a:noFill/>
          <a:ln w="9525">
            <a:noFill/>
            <a:miter lim="800000"/>
            <a:headEnd/>
            <a:tailEnd/>
          </a:ln>
        </p:spPr>
        <p:txBody>
          <a:bodyPr wrap="square">
            <a:spAutoFit/>
          </a:bodyPr>
          <a:lstStyle/>
          <a:p>
            <a:r>
              <a:rPr lang="es-MX" sz="2000" dirty="0" err="1" smtClean="0"/>
              <a:t>Elin</a:t>
            </a:r>
            <a:r>
              <a:rPr lang="es-MX" sz="2000" dirty="0" smtClean="0"/>
              <a:t> Miller, </a:t>
            </a:r>
            <a:r>
              <a:rPr lang="es-MX" sz="2000" dirty="0" err="1" smtClean="0"/>
              <a:t>former</a:t>
            </a:r>
            <a:r>
              <a:rPr lang="es-MX" sz="2000" dirty="0" smtClean="0"/>
              <a:t> </a:t>
            </a:r>
            <a:r>
              <a:rPr lang="es-MX" sz="2000" dirty="0" err="1" smtClean="0"/>
              <a:t>executive</a:t>
            </a:r>
            <a:r>
              <a:rPr lang="es-MX" sz="2000" dirty="0" smtClean="0"/>
              <a:t> at Dow and </a:t>
            </a:r>
            <a:r>
              <a:rPr lang="es-MX" sz="2000" dirty="0" err="1" smtClean="0"/>
              <a:t>other</a:t>
            </a:r>
            <a:r>
              <a:rPr lang="es-MX" sz="2000" dirty="0" smtClean="0"/>
              <a:t> </a:t>
            </a:r>
            <a:r>
              <a:rPr lang="es-MX" sz="2000" dirty="0" err="1" smtClean="0"/>
              <a:t>chemical</a:t>
            </a:r>
            <a:r>
              <a:rPr lang="es-MX" sz="2000" dirty="0" smtClean="0"/>
              <a:t> </a:t>
            </a:r>
            <a:r>
              <a:rPr lang="es-MX" sz="2000" dirty="0" err="1" smtClean="0"/>
              <a:t>companies</a:t>
            </a:r>
            <a:r>
              <a:rPr lang="es-MX" sz="2000" dirty="0" smtClean="0"/>
              <a:t>, </a:t>
            </a:r>
            <a:r>
              <a:rPr lang="es-MX" sz="2000" dirty="0" err="1" smtClean="0"/>
              <a:t>who</a:t>
            </a:r>
            <a:r>
              <a:rPr lang="es-MX" sz="2000" dirty="0" smtClean="0"/>
              <a:t> </a:t>
            </a:r>
            <a:r>
              <a:rPr lang="es-MX" sz="2000" dirty="0" err="1" smtClean="0"/>
              <a:t>was</a:t>
            </a:r>
            <a:r>
              <a:rPr lang="es-MX" sz="2000" dirty="0" smtClean="0"/>
              <a:t> </a:t>
            </a:r>
            <a:r>
              <a:rPr lang="es-MX" sz="2000" dirty="0" err="1" smtClean="0"/>
              <a:t>the</a:t>
            </a:r>
            <a:r>
              <a:rPr lang="es-MX" sz="2000" dirty="0" smtClean="0"/>
              <a:t> head of EPA </a:t>
            </a:r>
            <a:r>
              <a:rPr lang="es-MX" sz="2000" dirty="0" err="1" smtClean="0"/>
              <a:t>Region</a:t>
            </a:r>
            <a:r>
              <a:rPr lang="es-MX" sz="2000" dirty="0" smtClean="0"/>
              <a:t> 10.</a:t>
            </a:r>
            <a:endParaRPr lang="es-MX" sz="2000" dirty="0"/>
          </a:p>
        </p:txBody>
      </p:sp>
      <p:sp>
        <p:nvSpPr>
          <p:cNvPr id="70663" name="TextBox 8"/>
          <p:cNvSpPr txBox="1">
            <a:spLocks noChangeArrowheads="1"/>
          </p:cNvSpPr>
          <p:nvPr/>
        </p:nvSpPr>
        <p:spPr bwMode="auto">
          <a:xfrm>
            <a:off x="381000" y="609600"/>
            <a:ext cx="4876800" cy="646113"/>
          </a:xfrm>
          <a:prstGeom prst="rect">
            <a:avLst/>
          </a:prstGeom>
          <a:noFill/>
          <a:ln w="9525">
            <a:noFill/>
            <a:miter lim="800000"/>
            <a:headEnd/>
            <a:tailEnd/>
          </a:ln>
        </p:spPr>
        <p:txBody>
          <a:bodyPr>
            <a:spAutoFit/>
          </a:bodyPr>
          <a:lstStyle/>
          <a:p>
            <a:r>
              <a:rPr lang="es-MX" sz="3600"/>
              <a:t>The  Revolving Door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u="sng" dirty="0" smtClean="0"/>
              <a:t>Manipulable </a:t>
            </a:r>
            <a:r>
              <a:rPr lang="es-MX" u="sng" dirty="0" err="1" smtClean="0"/>
              <a:t>Frameworks</a:t>
            </a:r>
            <a:endParaRPr lang="es-MX" u="sng" dirty="0"/>
          </a:p>
        </p:txBody>
      </p:sp>
      <p:sp>
        <p:nvSpPr>
          <p:cNvPr id="3" name="Content Placeholder 2"/>
          <p:cNvSpPr>
            <a:spLocks noGrp="1"/>
          </p:cNvSpPr>
          <p:nvPr>
            <p:ph idx="1"/>
          </p:nvPr>
        </p:nvSpPr>
        <p:spPr/>
        <p:txBody>
          <a:bodyPr/>
          <a:lstStyle/>
          <a:p>
            <a:r>
              <a:rPr lang="es-MX" dirty="0" err="1" smtClean="0"/>
              <a:t>Risk</a:t>
            </a:r>
            <a:r>
              <a:rPr lang="es-MX" dirty="0" smtClean="0"/>
              <a:t> </a:t>
            </a:r>
            <a:r>
              <a:rPr lang="es-MX" dirty="0" err="1" smtClean="0"/>
              <a:t>assessment</a:t>
            </a:r>
            <a:endParaRPr lang="es-MX" dirty="0" smtClean="0"/>
          </a:p>
          <a:p>
            <a:pPr>
              <a:buNone/>
            </a:pPr>
            <a:endParaRPr lang="es-MX" dirty="0" smtClean="0"/>
          </a:p>
          <a:p>
            <a:r>
              <a:rPr lang="es-MX" dirty="0" err="1" smtClean="0"/>
              <a:t>Collaboration</a:t>
            </a:r>
            <a:r>
              <a:rPr lang="es-MX" dirty="0" smtClean="0"/>
              <a:t>, </a:t>
            </a:r>
            <a:r>
              <a:rPr lang="es-MX" dirty="0" err="1" smtClean="0"/>
              <a:t>partnership</a:t>
            </a:r>
            <a:r>
              <a:rPr lang="es-MX" dirty="0" smtClean="0"/>
              <a:t>, </a:t>
            </a:r>
            <a:r>
              <a:rPr lang="es-MX" dirty="0" err="1" smtClean="0"/>
              <a:t>consensus</a:t>
            </a:r>
            <a:endParaRPr lang="es-MX"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a:xfrm>
            <a:off x="5715000" y="2590800"/>
            <a:ext cx="3429000" cy="1143000"/>
          </a:xfrm>
        </p:spPr>
        <p:txBody>
          <a:bodyPr/>
          <a:lstStyle/>
          <a:p>
            <a:r>
              <a:rPr lang="es-MX" smtClean="0"/>
              <a:t>Undue Influence over Registration Decisions</a:t>
            </a:r>
          </a:p>
        </p:txBody>
      </p:sp>
      <p:sp>
        <p:nvSpPr>
          <p:cNvPr id="7172" name="Content Placeholder 2"/>
          <p:cNvSpPr>
            <a:spLocks noGrp="1"/>
          </p:cNvSpPr>
          <p:nvPr>
            <p:ph idx="1"/>
          </p:nvPr>
        </p:nvSpPr>
        <p:spPr>
          <a:xfrm>
            <a:off x="-1524000" y="914400"/>
            <a:ext cx="1143000" cy="457200"/>
          </a:xfrm>
        </p:spPr>
        <p:txBody>
          <a:bodyPr/>
          <a:lstStyle/>
          <a:p>
            <a:pPr>
              <a:buFontTx/>
              <a:buNone/>
            </a:pPr>
            <a:endParaRPr lang="es-MX" smtClean="0"/>
          </a:p>
        </p:txBody>
      </p:sp>
      <p:graphicFrame>
        <p:nvGraphicFramePr>
          <p:cNvPr id="7170" name="Object 2"/>
          <p:cNvGraphicFramePr>
            <a:graphicFrameLocks noChangeAspect="1"/>
          </p:cNvGraphicFramePr>
          <p:nvPr/>
        </p:nvGraphicFramePr>
        <p:xfrm>
          <a:off x="496888" y="533400"/>
          <a:ext cx="4837112" cy="6118225"/>
        </p:xfrm>
        <a:graphic>
          <a:graphicData uri="http://schemas.openxmlformats.org/presentationml/2006/ole">
            <mc:AlternateContent xmlns:mc="http://schemas.openxmlformats.org/markup-compatibility/2006">
              <mc:Choice xmlns:v="urn:schemas-microsoft-com:vml" Requires="v">
                <p:oleObj spid="_x0000_s7171" name="Acrobat Document" r:id="rId4" imgW="3419952" imgH="4323810" progId="AcroExch.Document.DC">
                  <p:embed/>
                </p:oleObj>
              </mc:Choice>
              <mc:Fallback>
                <p:oleObj name="Acrobat Document" r:id="rId4" imgW="3419952" imgH="4323810" progId="AcroExch.Document.DC">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88" y="533400"/>
                        <a:ext cx="4837112" cy="611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1143000"/>
          </a:xfrm>
        </p:spPr>
        <p:txBody>
          <a:bodyPr/>
          <a:lstStyle/>
          <a:p>
            <a:r>
              <a:rPr lang="es-MX" dirty="0" smtClean="0">
                <a:solidFill>
                  <a:srgbClr val="006600"/>
                </a:solidFill>
              </a:rPr>
              <a:t>Big Money &amp;</a:t>
            </a:r>
            <a:br>
              <a:rPr lang="es-MX" dirty="0" smtClean="0">
                <a:solidFill>
                  <a:srgbClr val="006600"/>
                </a:solidFill>
              </a:rPr>
            </a:br>
            <a:r>
              <a:rPr lang="es-MX" dirty="0" err="1" smtClean="0">
                <a:solidFill>
                  <a:srgbClr val="006600"/>
                </a:solidFill>
              </a:rPr>
              <a:t>Public</a:t>
            </a:r>
            <a:r>
              <a:rPr lang="es-MX" dirty="0" smtClean="0">
                <a:solidFill>
                  <a:srgbClr val="006600"/>
                </a:solidFill>
              </a:rPr>
              <a:t> </a:t>
            </a:r>
            <a:r>
              <a:rPr lang="es-MX" dirty="0" err="1" smtClean="0">
                <a:solidFill>
                  <a:srgbClr val="006600"/>
                </a:solidFill>
              </a:rPr>
              <a:t>Relations</a:t>
            </a:r>
            <a:endParaRPr lang="es-MX" dirty="0">
              <a:solidFill>
                <a:srgbClr val="006600"/>
              </a:solidFill>
            </a:endParaRPr>
          </a:p>
        </p:txBody>
      </p:sp>
      <p:sp>
        <p:nvSpPr>
          <p:cNvPr id="3" name="Content Placeholder 2"/>
          <p:cNvSpPr>
            <a:spLocks noGrp="1"/>
          </p:cNvSpPr>
          <p:nvPr>
            <p:ph idx="1"/>
          </p:nvPr>
        </p:nvSpPr>
        <p:spPr>
          <a:xfrm>
            <a:off x="381000" y="1905000"/>
            <a:ext cx="8229600" cy="4525963"/>
          </a:xfrm>
        </p:spPr>
        <p:txBody>
          <a:bodyPr/>
          <a:lstStyle/>
          <a:p>
            <a:pPr lvl="1">
              <a:lnSpc>
                <a:spcPct val="150000"/>
              </a:lnSpc>
              <a:buFont typeface="Wingdings" pitchFamily="2" charset="2"/>
              <a:buChar char="Ø"/>
            </a:pPr>
            <a:r>
              <a:rPr lang="es-MX" dirty="0" smtClean="0"/>
              <a:t>Marketing</a:t>
            </a:r>
          </a:p>
          <a:p>
            <a:pPr lvl="1">
              <a:lnSpc>
                <a:spcPct val="150000"/>
              </a:lnSpc>
              <a:buFont typeface="Wingdings" pitchFamily="2" charset="2"/>
              <a:buChar char="Ø"/>
            </a:pPr>
            <a:r>
              <a:rPr lang="es-MX" dirty="0" err="1" smtClean="0"/>
              <a:t>Messages</a:t>
            </a:r>
            <a:endParaRPr lang="es-MX" dirty="0" smtClean="0"/>
          </a:p>
          <a:p>
            <a:pPr lvl="1">
              <a:lnSpc>
                <a:spcPct val="150000"/>
              </a:lnSpc>
              <a:buFont typeface="Wingdings" pitchFamily="2" charset="2"/>
              <a:buChar char="Ø"/>
            </a:pPr>
            <a:r>
              <a:rPr lang="es-MX" dirty="0" smtClean="0"/>
              <a:t>Front </a:t>
            </a:r>
            <a:r>
              <a:rPr lang="es-MX" dirty="0" err="1" smtClean="0"/>
              <a:t>Groups</a:t>
            </a:r>
            <a:r>
              <a:rPr lang="es-MX" dirty="0" smtClean="0"/>
              <a:t> </a:t>
            </a:r>
          </a:p>
          <a:p>
            <a:pPr lvl="1">
              <a:lnSpc>
                <a:spcPct val="150000"/>
              </a:lnSpc>
              <a:buFont typeface="Wingdings" pitchFamily="2" charset="2"/>
              <a:buChar char="Ø"/>
            </a:pPr>
            <a:r>
              <a:rPr lang="es-MX" dirty="0" err="1" smtClean="0"/>
              <a:t>Controlling</a:t>
            </a:r>
            <a:r>
              <a:rPr lang="es-MX" dirty="0" smtClean="0"/>
              <a:t> </a:t>
            </a:r>
            <a:r>
              <a:rPr lang="es-MX" dirty="0" err="1" smtClean="0"/>
              <a:t>the</a:t>
            </a:r>
            <a:r>
              <a:rPr lang="es-MX" dirty="0" smtClean="0"/>
              <a:t> News</a:t>
            </a:r>
          </a:p>
          <a:p>
            <a:pPr lvl="1">
              <a:lnSpc>
                <a:spcPct val="150000"/>
              </a:lnSpc>
              <a:buFont typeface="Wingdings" pitchFamily="2" charset="2"/>
              <a:buChar char="Ø"/>
            </a:pPr>
            <a:r>
              <a:rPr lang="es-MX" dirty="0" err="1" smtClean="0"/>
              <a:t>Marginalizing</a:t>
            </a:r>
            <a:r>
              <a:rPr lang="es-MX" dirty="0" smtClean="0"/>
              <a:t> </a:t>
            </a:r>
            <a:r>
              <a:rPr lang="es-MX" dirty="0" err="1" smtClean="0"/>
              <a:t>People</a:t>
            </a:r>
            <a:r>
              <a:rPr lang="es-MX" dirty="0" smtClean="0"/>
              <a:t> </a:t>
            </a:r>
            <a:r>
              <a:rPr lang="es-MX" dirty="0" err="1" smtClean="0"/>
              <a:t>Who</a:t>
            </a:r>
            <a:r>
              <a:rPr lang="es-MX" dirty="0" smtClean="0"/>
              <a:t> </a:t>
            </a:r>
            <a:r>
              <a:rPr lang="es-MX" dirty="0" err="1" smtClean="0"/>
              <a:t>Threaten</a:t>
            </a:r>
            <a:r>
              <a:rPr lang="es-MX" dirty="0" smtClean="0"/>
              <a:t> </a:t>
            </a:r>
            <a:r>
              <a:rPr lang="es-MX" dirty="0" err="1" smtClean="0"/>
              <a:t>Profits</a:t>
            </a:r>
            <a:endParaRPr lang="es-MX" dirty="0" smtClean="0"/>
          </a:p>
        </p:txBody>
      </p:sp>
      <p:pic>
        <p:nvPicPr>
          <p:cNvPr id="239618" name="Picture 2" descr="http://freedomok.net/wp-content/uploads/2015/10/money-22.jpg"/>
          <p:cNvPicPr>
            <a:picLocks noChangeAspect="1" noChangeArrowheads="1"/>
          </p:cNvPicPr>
          <p:nvPr/>
        </p:nvPicPr>
        <p:blipFill>
          <a:blip r:embed="rId2" cstate="print"/>
          <a:srcRect/>
          <a:stretch>
            <a:fillRect/>
          </a:stretch>
        </p:blipFill>
        <p:spPr bwMode="auto">
          <a:xfrm>
            <a:off x="6715125" y="381000"/>
            <a:ext cx="2428875" cy="28575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4876800"/>
            <a:ext cx="8229600" cy="1524000"/>
          </a:xfrm>
        </p:spPr>
        <p:txBody>
          <a:bodyPr/>
          <a:lstStyle/>
          <a:p>
            <a:r>
              <a:rPr lang="es-MX" sz="2800" dirty="0" err="1" smtClean="0"/>
              <a:t>Scientist</a:t>
            </a:r>
            <a:r>
              <a:rPr lang="es-MX" sz="2800" dirty="0" smtClean="0"/>
              <a:t> </a:t>
            </a:r>
            <a:r>
              <a:rPr lang="es-MX" sz="2800" dirty="0" err="1" smtClean="0"/>
              <a:t>Tyrone</a:t>
            </a:r>
            <a:r>
              <a:rPr lang="es-MX" sz="2800" dirty="0" smtClean="0"/>
              <a:t> Hayes </a:t>
            </a:r>
            <a:r>
              <a:rPr lang="es-MX" sz="2800" dirty="0" err="1" smtClean="0"/>
              <a:t>found</a:t>
            </a:r>
            <a:r>
              <a:rPr lang="es-MX" sz="2800" dirty="0" smtClean="0"/>
              <a:t> </a:t>
            </a:r>
            <a:r>
              <a:rPr lang="es-MX" sz="2800" dirty="0" err="1" smtClean="0"/>
              <a:t>that</a:t>
            </a:r>
            <a:r>
              <a:rPr lang="es-MX" sz="2800" dirty="0" smtClean="0"/>
              <a:t> </a:t>
            </a:r>
            <a:r>
              <a:rPr lang="es-MX" sz="2800" dirty="0" err="1" smtClean="0"/>
              <a:t>Syngenta’s</a:t>
            </a:r>
            <a:r>
              <a:rPr lang="es-MX" sz="2800" dirty="0" smtClean="0"/>
              <a:t> </a:t>
            </a:r>
            <a:r>
              <a:rPr lang="es-MX" sz="2800" dirty="0" err="1" smtClean="0"/>
              <a:t>pesticide</a:t>
            </a:r>
            <a:r>
              <a:rPr lang="es-MX" sz="2800" dirty="0" smtClean="0"/>
              <a:t> causes </a:t>
            </a:r>
            <a:r>
              <a:rPr lang="es-MX" sz="2800" dirty="0" err="1" smtClean="0"/>
              <a:t>deformites</a:t>
            </a:r>
            <a:r>
              <a:rPr lang="es-MX" sz="2800" dirty="0" smtClean="0"/>
              <a:t> in </a:t>
            </a:r>
            <a:r>
              <a:rPr lang="es-MX" sz="2800" dirty="0" err="1" smtClean="0"/>
              <a:t>frogs</a:t>
            </a:r>
            <a:r>
              <a:rPr lang="es-MX" sz="2800" dirty="0" smtClean="0"/>
              <a:t>. </a:t>
            </a:r>
            <a:br>
              <a:rPr lang="es-MX" sz="2800" dirty="0" smtClean="0"/>
            </a:br>
            <a:r>
              <a:rPr lang="es-MX" sz="2800" dirty="0" err="1" smtClean="0"/>
              <a:t>Syngenta</a:t>
            </a:r>
            <a:r>
              <a:rPr lang="es-MX" sz="2800" dirty="0" smtClean="0"/>
              <a:t> </a:t>
            </a:r>
            <a:r>
              <a:rPr lang="es-MX" sz="2800" dirty="0" err="1" smtClean="0"/>
              <a:t>then</a:t>
            </a:r>
            <a:r>
              <a:rPr lang="es-MX" sz="2800" dirty="0" smtClean="0"/>
              <a:t> </a:t>
            </a:r>
            <a:r>
              <a:rPr lang="es-MX" sz="2800" dirty="0" err="1" smtClean="0"/>
              <a:t>worked</a:t>
            </a:r>
            <a:r>
              <a:rPr lang="es-MX" sz="2800" dirty="0" smtClean="0"/>
              <a:t> </a:t>
            </a:r>
            <a:r>
              <a:rPr lang="es-MX" sz="2800" dirty="0" err="1" smtClean="0"/>
              <a:t>to</a:t>
            </a:r>
            <a:r>
              <a:rPr lang="es-MX" sz="2800" dirty="0" smtClean="0"/>
              <a:t> </a:t>
            </a:r>
            <a:r>
              <a:rPr lang="es-MX" sz="2800" dirty="0" err="1" smtClean="0"/>
              <a:t>discredit</a:t>
            </a:r>
            <a:r>
              <a:rPr lang="es-MX" sz="2800" dirty="0" smtClean="0"/>
              <a:t> </a:t>
            </a:r>
            <a:r>
              <a:rPr lang="es-MX" sz="2800" dirty="0" err="1" smtClean="0"/>
              <a:t>him</a:t>
            </a:r>
            <a:r>
              <a:rPr lang="es-MX" sz="2800" dirty="0" smtClean="0"/>
              <a:t>.</a:t>
            </a:r>
          </a:p>
        </p:txBody>
      </p:sp>
      <p:pic>
        <p:nvPicPr>
          <p:cNvPr id="71683" name="Picture 2"/>
          <p:cNvPicPr>
            <a:picLocks noChangeAspect="1" noChangeArrowheads="1"/>
          </p:cNvPicPr>
          <p:nvPr/>
        </p:nvPicPr>
        <p:blipFill>
          <a:blip r:embed="rId3" cstate="print"/>
          <a:srcRect/>
          <a:stretch>
            <a:fillRect/>
          </a:stretch>
        </p:blipFill>
        <p:spPr bwMode="auto">
          <a:xfrm>
            <a:off x="2895600" y="381000"/>
            <a:ext cx="3276600" cy="423862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533400" y="4800600"/>
            <a:ext cx="8229600" cy="2057400"/>
          </a:xfrm>
        </p:spPr>
        <p:txBody>
          <a:bodyPr/>
          <a:lstStyle/>
          <a:p>
            <a:pPr algn="l"/>
            <a:r>
              <a:rPr lang="es-MX" sz="2800" smtClean="0"/>
              <a:t>The staff at the Mid-America Crop Life Association “shuddered” when they heard that Michele Obama was making her White House garden organic.</a:t>
            </a:r>
          </a:p>
        </p:txBody>
      </p:sp>
      <p:pic>
        <p:nvPicPr>
          <p:cNvPr id="72707" name="Picture 2"/>
          <p:cNvPicPr>
            <a:picLocks noChangeAspect="1" noChangeArrowheads="1"/>
          </p:cNvPicPr>
          <p:nvPr/>
        </p:nvPicPr>
        <p:blipFill>
          <a:blip r:embed="rId3" cstate="print"/>
          <a:srcRect/>
          <a:stretch>
            <a:fillRect/>
          </a:stretch>
        </p:blipFill>
        <p:spPr bwMode="auto">
          <a:xfrm>
            <a:off x="1752600" y="304800"/>
            <a:ext cx="5715000" cy="48053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0" y="274638"/>
            <a:ext cx="4038600" cy="563562"/>
          </a:xfrm>
        </p:spPr>
        <p:txBody>
          <a:bodyPr/>
          <a:lstStyle/>
          <a:p>
            <a:r>
              <a:rPr lang="en-US" sz="3600" smtClean="0"/>
              <a:t>Pesticide Handlers</a:t>
            </a:r>
          </a:p>
        </p:txBody>
      </p:sp>
      <p:pic>
        <p:nvPicPr>
          <p:cNvPr id="16387" name="Picture 3" descr="C:\Users\Angel\Desktop\From Old Computer\My Documents\Carol's Folder\Farm Worker Pesticide Project\Photos.displays\cropduster.jpg"/>
          <p:cNvPicPr>
            <a:picLocks noChangeAspect="1" noChangeArrowheads="1"/>
          </p:cNvPicPr>
          <p:nvPr/>
        </p:nvPicPr>
        <p:blipFill>
          <a:blip r:embed="rId3" cstate="print"/>
          <a:srcRect/>
          <a:stretch>
            <a:fillRect/>
          </a:stretch>
        </p:blipFill>
        <p:spPr bwMode="auto">
          <a:xfrm>
            <a:off x="6400800" y="3048000"/>
            <a:ext cx="2090738" cy="3514725"/>
          </a:xfrm>
          <a:prstGeom prst="rect">
            <a:avLst/>
          </a:prstGeom>
          <a:noFill/>
          <a:ln w="9525">
            <a:noFill/>
            <a:miter lim="800000"/>
            <a:headEnd/>
            <a:tailEnd/>
          </a:ln>
        </p:spPr>
      </p:pic>
      <p:pic>
        <p:nvPicPr>
          <p:cNvPr id="16388" name="Picture 4" descr="C:\Users\Angel\Desktop\From Old Computer\My Documents\Carol's Folder\Farm Worker Pesticide Project\Photos.displays\applicator with someone nearby.jpg"/>
          <p:cNvPicPr>
            <a:picLocks noChangeAspect="1" noChangeArrowheads="1"/>
          </p:cNvPicPr>
          <p:nvPr/>
        </p:nvPicPr>
        <p:blipFill>
          <a:blip r:embed="rId4" cstate="print"/>
          <a:srcRect/>
          <a:stretch>
            <a:fillRect/>
          </a:stretch>
        </p:blipFill>
        <p:spPr bwMode="auto">
          <a:xfrm>
            <a:off x="457200" y="3581400"/>
            <a:ext cx="3886200" cy="2911475"/>
          </a:xfrm>
          <a:prstGeom prst="rect">
            <a:avLst/>
          </a:prstGeom>
          <a:noFill/>
          <a:ln w="9525">
            <a:noFill/>
            <a:miter lim="800000"/>
            <a:headEnd/>
            <a:tailEnd/>
          </a:ln>
        </p:spPr>
      </p:pic>
      <p:pic>
        <p:nvPicPr>
          <p:cNvPr id="16389" name="Picture 5" descr="C:\Users\Angel\Desktop\From Old Computer\My Documents\Carol's Folder\Farm Worker Pesticide Project\Photos.displays\mixer.jpg"/>
          <p:cNvPicPr>
            <a:picLocks noChangeAspect="1" noChangeArrowheads="1"/>
          </p:cNvPicPr>
          <p:nvPr/>
        </p:nvPicPr>
        <p:blipFill>
          <a:blip r:embed="rId5" cstate="print"/>
          <a:srcRect/>
          <a:stretch>
            <a:fillRect/>
          </a:stretch>
        </p:blipFill>
        <p:spPr bwMode="auto">
          <a:xfrm>
            <a:off x="609600" y="914400"/>
            <a:ext cx="3657600" cy="2435225"/>
          </a:xfrm>
          <a:prstGeom prst="rect">
            <a:avLst/>
          </a:prstGeom>
          <a:noFill/>
          <a:ln w="9525">
            <a:noFill/>
            <a:miter lim="800000"/>
            <a:headEnd/>
            <a:tailEnd/>
          </a:ln>
        </p:spPr>
      </p:pic>
      <p:pic>
        <p:nvPicPr>
          <p:cNvPr id="16390" name="Picture 2" descr="C:\Users\Angel\Desktop\From Old Computer\My Documents\Carol's Folder\Farm Worker Pesticide Project\Photos.displays\sprayer tractor2.jpg"/>
          <p:cNvPicPr>
            <a:picLocks noChangeAspect="1" noChangeArrowheads="1"/>
          </p:cNvPicPr>
          <p:nvPr/>
        </p:nvPicPr>
        <p:blipFill>
          <a:blip r:embed="rId6" cstate="print"/>
          <a:srcRect/>
          <a:stretch>
            <a:fillRect/>
          </a:stretch>
        </p:blipFill>
        <p:spPr bwMode="auto">
          <a:xfrm>
            <a:off x="4572000" y="533400"/>
            <a:ext cx="3352800" cy="2251075"/>
          </a:xfrm>
          <a:prstGeom prst="rect">
            <a:avLst/>
          </a:prstGeom>
          <a:noFill/>
          <a:ln w="9525">
            <a:noFill/>
            <a:miter lim="800000"/>
            <a:headEnd/>
            <a:tailEnd/>
          </a:ln>
        </p:spPr>
      </p:pic>
      <p:sp>
        <p:nvSpPr>
          <p:cNvPr id="16391" name="TextBox 7"/>
          <p:cNvSpPr txBox="1">
            <a:spLocks noChangeArrowheads="1"/>
          </p:cNvSpPr>
          <p:nvPr/>
        </p:nvSpPr>
        <p:spPr bwMode="auto">
          <a:xfrm>
            <a:off x="4419600" y="3657600"/>
            <a:ext cx="1828800" cy="1570038"/>
          </a:xfrm>
          <a:prstGeom prst="rect">
            <a:avLst/>
          </a:prstGeom>
          <a:noFill/>
          <a:ln w="9525">
            <a:noFill/>
            <a:miter lim="800000"/>
            <a:headEnd/>
            <a:tailEnd/>
          </a:ln>
        </p:spPr>
        <p:txBody>
          <a:bodyPr>
            <a:spAutoFit/>
          </a:bodyPr>
          <a:lstStyle/>
          <a:p>
            <a:r>
              <a:rPr lang="es-MX" sz="2400" dirty="0" err="1"/>
              <a:t>Mixing</a:t>
            </a:r>
            <a:r>
              <a:rPr lang="es-MX" sz="2400" dirty="0"/>
              <a:t>, </a:t>
            </a:r>
            <a:r>
              <a:rPr lang="es-MX" sz="2400" dirty="0" err="1"/>
              <a:t>loading</a:t>
            </a:r>
            <a:r>
              <a:rPr lang="es-MX" sz="2400" dirty="0"/>
              <a:t> </a:t>
            </a:r>
            <a:r>
              <a:rPr lang="es-MX" sz="2000" dirty="0"/>
              <a:t>&amp;</a:t>
            </a:r>
            <a:r>
              <a:rPr lang="es-MX" sz="2400" dirty="0"/>
              <a:t> </a:t>
            </a:r>
            <a:r>
              <a:rPr lang="es-MX" sz="2400" dirty="0" err="1"/>
              <a:t>applying</a:t>
            </a:r>
            <a:r>
              <a:rPr lang="es-MX" sz="2400" dirty="0"/>
              <a:t> </a:t>
            </a:r>
            <a:r>
              <a:rPr lang="es-MX" sz="2400" dirty="0" err="1"/>
              <a:t>pesticides</a:t>
            </a:r>
            <a:endParaRPr lang="es-MX"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solidFill>
                  <a:srgbClr val="006600"/>
                </a:solidFill>
              </a:rPr>
              <a:t>Big Money in </a:t>
            </a:r>
            <a:r>
              <a:rPr lang="es-MX" dirty="0" err="1" smtClean="0">
                <a:solidFill>
                  <a:srgbClr val="006600"/>
                </a:solidFill>
              </a:rPr>
              <a:t>Education</a:t>
            </a:r>
            <a:endParaRPr lang="es-MX" dirty="0">
              <a:solidFill>
                <a:srgbClr val="006600"/>
              </a:solidFill>
            </a:endParaRPr>
          </a:p>
        </p:txBody>
      </p:sp>
      <p:sp>
        <p:nvSpPr>
          <p:cNvPr id="3" name="Content Placeholder 2"/>
          <p:cNvSpPr>
            <a:spLocks noGrp="1"/>
          </p:cNvSpPr>
          <p:nvPr>
            <p:ph idx="1"/>
          </p:nvPr>
        </p:nvSpPr>
        <p:spPr/>
        <p:txBody>
          <a:bodyPr/>
          <a:lstStyle/>
          <a:p>
            <a:r>
              <a:rPr lang="es-MX" dirty="0" smtClean="0">
                <a:solidFill>
                  <a:srgbClr val="C00000"/>
                </a:solidFill>
              </a:rPr>
              <a:t>K-12  </a:t>
            </a:r>
          </a:p>
          <a:p>
            <a:pPr>
              <a:buNone/>
            </a:pPr>
            <a:r>
              <a:rPr lang="es-MX" dirty="0" smtClean="0">
                <a:solidFill>
                  <a:srgbClr val="C00000"/>
                </a:solidFill>
              </a:rPr>
              <a:t>		* </a:t>
            </a:r>
            <a:r>
              <a:rPr lang="es-MX" dirty="0" err="1" smtClean="0"/>
              <a:t>Dow’s</a:t>
            </a:r>
            <a:r>
              <a:rPr lang="es-MX" dirty="0" smtClean="0"/>
              <a:t> “</a:t>
            </a:r>
            <a:r>
              <a:rPr lang="es-MX" dirty="0" err="1" smtClean="0"/>
              <a:t>Balanced</a:t>
            </a:r>
            <a:r>
              <a:rPr lang="es-MX" dirty="0" smtClean="0"/>
              <a:t> </a:t>
            </a:r>
            <a:r>
              <a:rPr lang="es-MX" dirty="0" err="1" smtClean="0"/>
              <a:t>Equation</a:t>
            </a:r>
            <a:r>
              <a:rPr lang="es-MX" dirty="0" smtClean="0"/>
              <a:t>”</a:t>
            </a:r>
          </a:p>
          <a:p>
            <a:pPr>
              <a:buNone/>
            </a:pPr>
            <a:r>
              <a:rPr lang="es-MX" dirty="0" smtClean="0">
                <a:solidFill>
                  <a:srgbClr val="C00000"/>
                </a:solidFill>
              </a:rPr>
              <a:t>		* </a:t>
            </a:r>
            <a:r>
              <a:rPr lang="es-MX" dirty="0" err="1" smtClean="0"/>
              <a:t>Syngenta</a:t>
            </a:r>
            <a:r>
              <a:rPr lang="es-MX" dirty="0" smtClean="0"/>
              <a:t> </a:t>
            </a:r>
            <a:r>
              <a:rPr lang="es-MX" dirty="0" err="1" smtClean="0"/>
              <a:t>school</a:t>
            </a:r>
            <a:r>
              <a:rPr lang="es-MX" dirty="0" smtClean="0"/>
              <a:t> </a:t>
            </a:r>
            <a:r>
              <a:rPr lang="es-MX" dirty="0" err="1" smtClean="0"/>
              <a:t>garden</a:t>
            </a:r>
            <a:r>
              <a:rPr lang="es-MX" dirty="0" smtClean="0"/>
              <a:t> </a:t>
            </a:r>
            <a:r>
              <a:rPr lang="es-MX" dirty="0" err="1" smtClean="0"/>
              <a:t>program</a:t>
            </a:r>
            <a:endParaRPr lang="es-MX" dirty="0" smtClean="0"/>
          </a:p>
          <a:p>
            <a:pPr>
              <a:buNone/>
            </a:pPr>
            <a:endParaRPr lang="es-MX" sz="800" dirty="0" smtClean="0"/>
          </a:p>
          <a:p>
            <a:r>
              <a:rPr lang="es-MX" dirty="0" err="1" smtClean="0">
                <a:solidFill>
                  <a:srgbClr val="C00000"/>
                </a:solidFill>
              </a:rPr>
              <a:t>Universities</a:t>
            </a:r>
            <a:endParaRPr lang="es-MX" dirty="0" smtClean="0">
              <a:solidFill>
                <a:srgbClr val="C00000"/>
              </a:solidFill>
            </a:endParaRPr>
          </a:p>
          <a:p>
            <a:pPr>
              <a:buNone/>
            </a:pPr>
            <a:r>
              <a:rPr lang="es-MX" dirty="0" smtClean="0"/>
              <a:t>		* </a:t>
            </a:r>
            <a:r>
              <a:rPr lang="es-MX" dirty="0" err="1" smtClean="0"/>
              <a:t>University</a:t>
            </a:r>
            <a:r>
              <a:rPr lang="es-MX" dirty="0" smtClean="0"/>
              <a:t> of Michigan &amp; Dow</a:t>
            </a:r>
            <a:endParaRPr lang="es-MX"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solidFill>
                  <a:srgbClr val="006600"/>
                </a:solidFill>
              </a:rPr>
              <a:t>Big Money &amp; </a:t>
            </a:r>
            <a:r>
              <a:rPr lang="es-MX" dirty="0" err="1" smtClean="0">
                <a:solidFill>
                  <a:srgbClr val="006600"/>
                </a:solidFill>
              </a:rPr>
              <a:t>Science</a:t>
            </a:r>
            <a:endParaRPr lang="es-MX" dirty="0">
              <a:solidFill>
                <a:srgbClr val="006600"/>
              </a:solidFill>
            </a:endParaRPr>
          </a:p>
        </p:txBody>
      </p:sp>
      <p:sp>
        <p:nvSpPr>
          <p:cNvPr id="3" name="Content Placeholder 2"/>
          <p:cNvSpPr>
            <a:spLocks noGrp="1"/>
          </p:cNvSpPr>
          <p:nvPr>
            <p:ph idx="1"/>
          </p:nvPr>
        </p:nvSpPr>
        <p:spPr/>
        <p:txBody>
          <a:bodyPr/>
          <a:lstStyle/>
          <a:p>
            <a:r>
              <a:rPr lang="es-MX" dirty="0" err="1" smtClean="0">
                <a:solidFill>
                  <a:srgbClr val="C00000"/>
                </a:solidFill>
              </a:rPr>
              <a:t>Funding</a:t>
            </a:r>
            <a:r>
              <a:rPr lang="es-MX" dirty="0" smtClean="0">
                <a:solidFill>
                  <a:srgbClr val="C00000"/>
                </a:solidFill>
              </a:rPr>
              <a:t> </a:t>
            </a:r>
            <a:r>
              <a:rPr lang="es-MX" dirty="0" err="1" smtClean="0">
                <a:solidFill>
                  <a:srgbClr val="C00000"/>
                </a:solidFill>
              </a:rPr>
              <a:t>effect</a:t>
            </a:r>
            <a:endParaRPr lang="es-MX" dirty="0" smtClean="0">
              <a:solidFill>
                <a:srgbClr val="C00000"/>
              </a:solidFill>
            </a:endParaRPr>
          </a:p>
          <a:p>
            <a:r>
              <a:rPr lang="es-MX" dirty="0" err="1" smtClean="0">
                <a:solidFill>
                  <a:srgbClr val="C00000"/>
                </a:solidFill>
              </a:rPr>
              <a:t>Blocking</a:t>
            </a:r>
            <a:r>
              <a:rPr lang="es-MX" dirty="0" smtClean="0">
                <a:solidFill>
                  <a:srgbClr val="C00000"/>
                </a:solidFill>
              </a:rPr>
              <a:t> </a:t>
            </a:r>
            <a:r>
              <a:rPr lang="es-MX" dirty="0" err="1" smtClean="0">
                <a:solidFill>
                  <a:srgbClr val="C00000"/>
                </a:solidFill>
              </a:rPr>
              <a:t>research</a:t>
            </a:r>
            <a:endParaRPr lang="es-MX" dirty="0" smtClean="0">
              <a:solidFill>
                <a:srgbClr val="C00000"/>
              </a:solidFill>
            </a:endParaRPr>
          </a:p>
          <a:p>
            <a:r>
              <a:rPr lang="es-MX" dirty="0" err="1" smtClean="0">
                <a:solidFill>
                  <a:srgbClr val="C00000"/>
                </a:solidFill>
              </a:rPr>
              <a:t>Influencing</a:t>
            </a:r>
            <a:r>
              <a:rPr lang="es-MX" dirty="0" smtClean="0">
                <a:solidFill>
                  <a:srgbClr val="C00000"/>
                </a:solidFill>
              </a:rPr>
              <a:t> </a:t>
            </a:r>
            <a:r>
              <a:rPr lang="es-MX" dirty="0" err="1" smtClean="0">
                <a:solidFill>
                  <a:srgbClr val="C00000"/>
                </a:solidFill>
              </a:rPr>
              <a:t>research</a:t>
            </a:r>
            <a:r>
              <a:rPr lang="es-MX" dirty="0" smtClean="0">
                <a:solidFill>
                  <a:srgbClr val="C00000"/>
                </a:solidFill>
              </a:rPr>
              <a:t> </a:t>
            </a:r>
            <a:r>
              <a:rPr lang="es-MX" dirty="0" err="1" smtClean="0">
                <a:solidFill>
                  <a:srgbClr val="C00000"/>
                </a:solidFill>
              </a:rPr>
              <a:t>topics</a:t>
            </a:r>
            <a:endParaRPr lang="es-MX" dirty="0" smtClean="0">
              <a:solidFill>
                <a:srgbClr val="C00000"/>
              </a:solidFill>
            </a:endParaRPr>
          </a:p>
          <a:p>
            <a:r>
              <a:rPr lang="es-MX" dirty="0" err="1" smtClean="0">
                <a:solidFill>
                  <a:srgbClr val="C00000"/>
                </a:solidFill>
              </a:rPr>
              <a:t>Limiting</a:t>
            </a:r>
            <a:r>
              <a:rPr lang="es-MX" dirty="0" smtClean="0">
                <a:solidFill>
                  <a:srgbClr val="C00000"/>
                </a:solidFill>
              </a:rPr>
              <a:t> data and </a:t>
            </a:r>
            <a:r>
              <a:rPr lang="es-MX" dirty="0" err="1" smtClean="0">
                <a:solidFill>
                  <a:srgbClr val="C00000"/>
                </a:solidFill>
              </a:rPr>
              <a:t>public</a:t>
            </a:r>
            <a:r>
              <a:rPr lang="es-MX" dirty="0" smtClean="0">
                <a:solidFill>
                  <a:srgbClr val="C00000"/>
                </a:solidFill>
              </a:rPr>
              <a:t> </a:t>
            </a:r>
            <a:r>
              <a:rPr lang="es-MX" dirty="0" err="1" smtClean="0">
                <a:solidFill>
                  <a:srgbClr val="C00000"/>
                </a:solidFill>
              </a:rPr>
              <a:t>access</a:t>
            </a:r>
            <a:r>
              <a:rPr lang="es-MX" dirty="0" smtClean="0">
                <a:solidFill>
                  <a:srgbClr val="C00000"/>
                </a:solidFill>
              </a:rPr>
              <a:t> </a:t>
            </a:r>
            <a:r>
              <a:rPr lang="es-MX" dirty="0" err="1" smtClean="0">
                <a:solidFill>
                  <a:srgbClr val="C00000"/>
                </a:solidFill>
              </a:rPr>
              <a:t>to</a:t>
            </a:r>
            <a:r>
              <a:rPr lang="es-MX" dirty="0" smtClean="0">
                <a:solidFill>
                  <a:srgbClr val="C00000"/>
                </a:solidFill>
              </a:rPr>
              <a:t> </a:t>
            </a:r>
            <a:r>
              <a:rPr lang="es-MX" dirty="0" err="1" smtClean="0">
                <a:solidFill>
                  <a:srgbClr val="C00000"/>
                </a:solidFill>
              </a:rPr>
              <a:t>it</a:t>
            </a:r>
            <a:r>
              <a:rPr lang="es-MX" dirty="0" smtClean="0">
                <a:solidFill>
                  <a:srgbClr val="C00000"/>
                </a:solidFill>
              </a:rPr>
              <a:t>.</a:t>
            </a:r>
            <a:endParaRPr lang="es-MX" dirty="0">
              <a:solidFill>
                <a:srgbClr val="C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76600"/>
            <a:ext cx="5638800" cy="1371600"/>
          </a:xfrm>
        </p:spPr>
        <p:txBody>
          <a:bodyPr/>
          <a:lstStyle/>
          <a:p>
            <a:r>
              <a:rPr lang="es-MX" dirty="0" smtClean="0">
                <a:solidFill>
                  <a:srgbClr val="006600"/>
                </a:solidFill>
              </a:rPr>
              <a:t>Big Money in </a:t>
            </a:r>
            <a:br>
              <a:rPr lang="es-MX" dirty="0" smtClean="0">
                <a:solidFill>
                  <a:srgbClr val="006600"/>
                </a:solidFill>
              </a:rPr>
            </a:br>
            <a:r>
              <a:rPr lang="es-MX" dirty="0" smtClean="0">
                <a:solidFill>
                  <a:srgbClr val="006600"/>
                </a:solidFill>
              </a:rPr>
              <a:t>International </a:t>
            </a:r>
            <a:r>
              <a:rPr lang="es-MX" dirty="0" err="1" smtClean="0">
                <a:solidFill>
                  <a:srgbClr val="006600"/>
                </a:solidFill>
              </a:rPr>
              <a:t>Forums</a:t>
            </a:r>
            <a:endParaRPr lang="es-MX" dirty="0">
              <a:solidFill>
                <a:srgbClr val="006600"/>
              </a:solidFill>
            </a:endParaRPr>
          </a:p>
        </p:txBody>
      </p:sp>
      <p:sp>
        <p:nvSpPr>
          <p:cNvPr id="3" name="Subtitle 2"/>
          <p:cNvSpPr>
            <a:spLocks noGrp="1"/>
          </p:cNvSpPr>
          <p:nvPr>
            <p:ph type="subTitle" idx="1"/>
          </p:nvPr>
        </p:nvSpPr>
        <p:spPr>
          <a:xfrm>
            <a:off x="1295400" y="4876800"/>
            <a:ext cx="6400800" cy="990600"/>
          </a:xfrm>
        </p:spPr>
        <p:txBody>
          <a:bodyPr/>
          <a:lstStyle/>
          <a:p>
            <a:pPr>
              <a:buFont typeface="Arial" charset="0"/>
              <a:buChar char="•"/>
            </a:pPr>
            <a:r>
              <a:rPr lang="es-MX" dirty="0" err="1" smtClean="0">
                <a:solidFill>
                  <a:srgbClr val="C00000"/>
                </a:solidFill>
              </a:rPr>
              <a:t>Trade</a:t>
            </a:r>
            <a:r>
              <a:rPr lang="es-MX" dirty="0" smtClean="0">
                <a:solidFill>
                  <a:srgbClr val="C00000"/>
                </a:solidFill>
              </a:rPr>
              <a:t> </a:t>
            </a:r>
            <a:r>
              <a:rPr lang="es-MX" dirty="0" err="1" smtClean="0">
                <a:solidFill>
                  <a:srgbClr val="C00000"/>
                </a:solidFill>
              </a:rPr>
              <a:t>agreements</a:t>
            </a:r>
            <a:endParaRPr lang="es-MX" dirty="0" smtClean="0">
              <a:solidFill>
                <a:srgbClr val="C00000"/>
              </a:solidFill>
            </a:endParaRPr>
          </a:p>
          <a:p>
            <a:pPr>
              <a:buFont typeface="Arial" charset="0"/>
              <a:buChar char="•"/>
            </a:pPr>
            <a:r>
              <a:rPr lang="es-MX" dirty="0" err="1" smtClean="0">
                <a:solidFill>
                  <a:srgbClr val="C00000"/>
                </a:solidFill>
              </a:rPr>
              <a:t>Using</a:t>
            </a:r>
            <a:r>
              <a:rPr lang="es-MX" dirty="0" smtClean="0">
                <a:solidFill>
                  <a:srgbClr val="C00000"/>
                </a:solidFill>
              </a:rPr>
              <a:t> </a:t>
            </a:r>
            <a:r>
              <a:rPr lang="es-MX" dirty="0" err="1" smtClean="0">
                <a:solidFill>
                  <a:srgbClr val="C00000"/>
                </a:solidFill>
              </a:rPr>
              <a:t>ambassadors</a:t>
            </a:r>
            <a:endParaRPr lang="es-MX" dirty="0">
              <a:solidFill>
                <a:srgbClr val="C00000"/>
              </a:solidFill>
            </a:endParaRPr>
          </a:p>
        </p:txBody>
      </p:sp>
      <p:pic>
        <p:nvPicPr>
          <p:cNvPr id="5" name="Picture 2" descr="C:\Users\Angel\Desktop\From Old Computer\My Documents\Carol's Folder\Farm Worker Pesticide Project\Photos.displays\money falling from sky.gif"/>
          <p:cNvPicPr>
            <a:picLocks noChangeAspect="1" noChangeArrowheads="1"/>
          </p:cNvPicPr>
          <p:nvPr/>
        </p:nvPicPr>
        <p:blipFill>
          <a:blip r:embed="rId2" cstate="print"/>
          <a:srcRect/>
          <a:stretch>
            <a:fillRect/>
          </a:stretch>
        </p:blipFill>
        <p:spPr bwMode="auto">
          <a:xfrm>
            <a:off x="1981200" y="457200"/>
            <a:ext cx="4800600" cy="2667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solidFill>
                  <a:srgbClr val="C00000"/>
                </a:solidFill>
              </a:rPr>
              <a:t>Big </a:t>
            </a:r>
            <a:r>
              <a:rPr lang="es-MX" dirty="0" err="1" smtClean="0">
                <a:solidFill>
                  <a:srgbClr val="C00000"/>
                </a:solidFill>
              </a:rPr>
              <a:t>Money’s</a:t>
            </a:r>
            <a:r>
              <a:rPr lang="es-MX" dirty="0" smtClean="0">
                <a:solidFill>
                  <a:srgbClr val="C00000"/>
                </a:solidFill>
              </a:rPr>
              <a:t> </a:t>
            </a:r>
            <a:r>
              <a:rPr lang="es-MX" dirty="0" err="1" smtClean="0">
                <a:solidFill>
                  <a:srgbClr val="C00000"/>
                </a:solidFill>
              </a:rPr>
              <a:t>stranglehold</a:t>
            </a:r>
            <a:r>
              <a:rPr lang="es-MX" dirty="0" smtClean="0">
                <a:solidFill>
                  <a:srgbClr val="C00000"/>
                </a:solidFill>
              </a:rPr>
              <a:t> </a:t>
            </a:r>
            <a:r>
              <a:rPr lang="es-MX" dirty="0" err="1" smtClean="0">
                <a:solidFill>
                  <a:srgbClr val="C00000"/>
                </a:solidFill>
              </a:rPr>
              <a:t>over</a:t>
            </a:r>
            <a:r>
              <a:rPr lang="es-MX" dirty="0" smtClean="0">
                <a:solidFill>
                  <a:srgbClr val="C00000"/>
                </a:solidFill>
              </a:rPr>
              <a:t> </a:t>
            </a:r>
            <a:endParaRPr lang="es-MX" dirty="0">
              <a:solidFill>
                <a:srgbClr val="C00000"/>
              </a:solidFill>
            </a:endParaRPr>
          </a:p>
        </p:txBody>
      </p:sp>
      <p:sp>
        <p:nvSpPr>
          <p:cNvPr id="3" name="Content Placeholder 2"/>
          <p:cNvSpPr>
            <a:spLocks noGrp="1"/>
          </p:cNvSpPr>
          <p:nvPr>
            <p:ph idx="1"/>
          </p:nvPr>
        </p:nvSpPr>
        <p:spPr/>
        <p:txBody>
          <a:bodyPr/>
          <a:lstStyle/>
          <a:p>
            <a:r>
              <a:rPr lang="es-MX" dirty="0" err="1" smtClean="0"/>
              <a:t>Wealth</a:t>
            </a:r>
            <a:endParaRPr lang="es-MX" dirty="0" smtClean="0"/>
          </a:p>
          <a:p>
            <a:r>
              <a:rPr lang="es-MX" dirty="0" err="1" smtClean="0"/>
              <a:t>Farmland</a:t>
            </a:r>
            <a:endParaRPr lang="es-MX" dirty="0" smtClean="0"/>
          </a:p>
          <a:p>
            <a:r>
              <a:rPr lang="es-MX" dirty="0" err="1" smtClean="0"/>
              <a:t>Water</a:t>
            </a:r>
            <a:endParaRPr lang="es-MX" dirty="0" smtClean="0"/>
          </a:p>
          <a:p>
            <a:r>
              <a:rPr lang="es-MX" dirty="0" err="1" smtClean="0"/>
              <a:t>Seeds</a:t>
            </a:r>
            <a:endParaRPr lang="es-MX" dirty="0" smtClean="0"/>
          </a:p>
          <a:p>
            <a:r>
              <a:rPr lang="es-MX" dirty="0" err="1" smtClean="0"/>
              <a:t>Jobs</a:t>
            </a:r>
            <a:endParaRPr lang="es-MX" dirty="0" smtClean="0"/>
          </a:p>
          <a:p>
            <a:r>
              <a:rPr lang="es-MX" dirty="0" smtClean="0"/>
              <a:t>And more</a:t>
            </a:r>
          </a:p>
          <a:p>
            <a:pPr>
              <a:buNone/>
            </a:pPr>
            <a:endParaRPr lang="es-MX" dirty="0" smtClean="0"/>
          </a:p>
          <a:p>
            <a:pPr>
              <a:buNone/>
            </a:pPr>
            <a:r>
              <a:rPr lang="es-MX" dirty="0" smtClean="0">
                <a:solidFill>
                  <a:srgbClr val="006600"/>
                </a:solidFill>
              </a:rPr>
              <a:t>.</a:t>
            </a:r>
            <a:endParaRPr lang="es-MX" dirty="0">
              <a:solidFill>
                <a:srgbClr val="0066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err="1" smtClean="0"/>
              <a:t>Farmland</a:t>
            </a:r>
            <a:endParaRPr lang="es-MX" dirty="0"/>
          </a:p>
        </p:txBody>
      </p:sp>
      <p:sp>
        <p:nvSpPr>
          <p:cNvPr id="3" name="Content Placeholder 2"/>
          <p:cNvSpPr>
            <a:spLocks noGrp="1"/>
          </p:cNvSpPr>
          <p:nvPr>
            <p:ph idx="1"/>
          </p:nvPr>
        </p:nvSpPr>
        <p:spPr/>
        <p:txBody>
          <a:bodyPr/>
          <a:lstStyle/>
          <a:p>
            <a:r>
              <a:rPr lang="es-MX" dirty="0" err="1" smtClean="0"/>
              <a:t>Farmland</a:t>
            </a:r>
            <a:r>
              <a:rPr lang="es-MX" dirty="0" smtClean="0"/>
              <a:t> </a:t>
            </a:r>
            <a:r>
              <a:rPr lang="es-MX" dirty="0" err="1" smtClean="0"/>
              <a:t>is</a:t>
            </a:r>
            <a:r>
              <a:rPr lang="es-MX" dirty="0" smtClean="0"/>
              <a:t> </a:t>
            </a:r>
            <a:r>
              <a:rPr lang="es-MX" dirty="0" err="1" smtClean="0"/>
              <a:t>being</a:t>
            </a:r>
            <a:r>
              <a:rPr lang="es-MX" dirty="0" smtClean="0"/>
              <a:t> </a:t>
            </a:r>
            <a:r>
              <a:rPr lang="es-MX" dirty="0" err="1" smtClean="0"/>
              <a:t>bought</a:t>
            </a:r>
            <a:r>
              <a:rPr lang="es-MX" dirty="0" smtClean="0"/>
              <a:t> up </a:t>
            </a:r>
            <a:r>
              <a:rPr lang="es-MX" dirty="0" err="1" smtClean="0"/>
              <a:t>by</a:t>
            </a:r>
            <a:r>
              <a:rPr lang="es-MX" dirty="0" smtClean="0"/>
              <a:t> </a:t>
            </a:r>
            <a:r>
              <a:rPr lang="es-MX" dirty="0" err="1" smtClean="0"/>
              <a:t>investors</a:t>
            </a:r>
            <a:r>
              <a:rPr lang="es-MX" dirty="0" smtClean="0"/>
              <a:t>.</a:t>
            </a:r>
          </a:p>
          <a:p>
            <a:r>
              <a:rPr lang="es-MX" dirty="0" err="1" smtClean="0"/>
              <a:t>Rent</a:t>
            </a:r>
            <a:r>
              <a:rPr lang="es-MX" dirty="0" smtClean="0"/>
              <a:t> + Royalties (“</a:t>
            </a:r>
            <a:r>
              <a:rPr lang="es-MX" dirty="0" err="1" smtClean="0"/>
              <a:t>Gold</a:t>
            </a:r>
            <a:r>
              <a:rPr lang="es-MX" dirty="0" smtClean="0"/>
              <a:t> </a:t>
            </a:r>
            <a:r>
              <a:rPr lang="es-MX" dirty="0" err="1" smtClean="0"/>
              <a:t>with</a:t>
            </a:r>
            <a:r>
              <a:rPr lang="es-MX" dirty="0" smtClean="0"/>
              <a:t> </a:t>
            </a:r>
            <a:r>
              <a:rPr lang="es-MX" dirty="0" err="1" smtClean="0"/>
              <a:t>yield</a:t>
            </a:r>
            <a:r>
              <a:rPr lang="es-MX" dirty="0" smtClean="0"/>
              <a:t>”)</a:t>
            </a:r>
          </a:p>
          <a:p>
            <a:r>
              <a:rPr lang="es-MX" dirty="0" err="1" smtClean="0"/>
              <a:t>Spiking</a:t>
            </a:r>
            <a:r>
              <a:rPr lang="es-MX" dirty="0" smtClean="0"/>
              <a:t> </a:t>
            </a:r>
            <a:r>
              <a:rPr lang="es-MX" dirty="0" err="1" smtClean="0"/>
              <a:t>prices</a:t>
            </a:r>
            <a:r>
              <a:rPr lang="es-MX" dirty="0" smtClean="0"/>
              <a:t> </a:t>
            </a:r>
            <a:r>
              <a:rPr lang="es-MX" dirty="0" err="1" smtClean="0"/>
              <a:t>makes</a:t>
            </a:r>
            <a:r>
              <a:rPr lang="es-MX" dirty="0" smtClean="0"/>
              <a:t> </a:t>
            </a:r>
            <a:r>
              <a:rPr lang="es-MX" dirty="0" err="1" smtClean="0"/>
              <a:t>it</a:t>
            </a:r>
            <a:r>
              <a:rPr lang="es-MX" dirty="0" smtClean="0"/>
              <a:t> </a:t>
            </a:r>
            <a:r>
              <a:rPr lang="es-MX" dirty="0" err="1" smtClean="0"/>
              <a:t>hard</a:t>
            </a:r>
            <a:r>
              <a:rPr lang="es-MX" dirty="0" smtClean="0"/>
              <a:t> </a:t>
            </a:r>
            <a:r>
              <a:rPr lang="es-MX" dirty="0" err="1" smtClean="0"/>
              <a:t>for</a:t>
            </a:r>
            <a:r>
              <a:rPr lang="es-MX" dirty="0" smtClean="0"/>
              <a:t> </a:t>
            </a:r>
            <a:r>
              <a:rPr lang="es-MX" dirty="0" err="1" smtClean="0"/>
              <a:t>would-be</a:t>
            </a:r>
            <a:r>
              <a:rPr lang="es-MX" dirty="0" smtClean="0"/>
              <a:t> </a:t>
            </a:r>
            <a:r>
              <a:rPr lang="es-MX" dirty="0" err="1" smtClean="0"/>
              <a:t>farmers</a:t>
            </a:r>
            <a:r>
              <a:rPr lang="es-MX" dirty="0" smtClean="0"/>
              <a:t> </a:t>
            </a:r>
            <a:r>
              <a:rPr lang="es-MX" dirty="0" err="1" smtClean="0"/>
              <a:t>to</a:t>
            </a:r>
            <a:r>
              <a:rPr lang="es-MX" dirty="0" smtClean="0"/>
              <a:t> </a:t>
            </a:r>
            <a:r>
              <a:rPr lang="es-MX" dirty="0" err="1" smtClean="0"/>
              <a:t>get</a:t>
            </a:r>
            <a:r>
              <a:rPr lang="es-MX" dirty="0" smtClean="0"/>
              <a:t> </a:t>
            </a:r>
            <a:r>
              <a:rPr lang="es-MX" dirty="0" err="1" smtClean="0"/>
              <a:t>land</a:t>
            </a:r>
            <a:endParaRPr lang="es-MX" dirty="0" smtClean="0"/>
          </a:p>
          <a:p>
            <a:r>
              <a:rPr lang="es-MX" dirty="0" err="1" smtClean="0"/>
              <a:t>Trade</a:t>
            </a:r>
            <a:r>
              <a:rPr lang="es-MX" dirty="0" smtClean="0"/>
              <a:t> </a:t>
            </a:r>
            <a:r>
              <a:rPr lang="es-MX" dirty="0" err="1" smtClean="0"/>
              <a:t>deals</a:t>
            </a:r>
            <a:r>
              <a:rPr lang="es-MX" dirty="0" smtClean="0"/>
              <a:t> </a:t>
            </a:r>
            <a:r>
              <a:rPr lang="es-MX" dirty="0" err="1" smtClean="0"/>
              <a:t>promote</a:t>
            </a:r>
            <a:r>
              <a:rPr lang="es-MX" dirty="0" smtClean="0"/>
              <a:t> </a:t>
            </a:r>
            <a:r>
              <a:rPr lang="es-MX" dirty="0" err="1" smtClean="0"/>
              <a:t>privatization</a:t>
            </a:r>
            <a:r>
              <a:rPr lang="es-MX" dirty="0" smtClean="0"/>
              <a:t> of </a:t>
            </a:r>
            <a:r>
              <a:rPr lang="es-MX" dirty="0" err="1" smtClean="0"/>
              <a:t>communal</a:t>
            </a:r>
            <a:r>
              <a:rPr lang="es-MX" dirty="0" smtClean="0"/>
              <a:t> </a:t>
            </a:r>
            <a:r>
              <a:rPr lang="es-MX" dirty="0" err="1" smtClean="0"/>
              <a:t>farm</a:t>
            </a:r>
            <a:r>
              <a:rPr lang="es-MX" dirty="0" smtClean="0"/>
              <a:t> </a:t>
            </a:r>
            <a:r>
              <a:rPr lang="es-MX" dirty="0" err="1" smtClean="0"/>
              <a:t>lands</a:t>
            </a:r>
            <a:r>
              <a:rPr lang="es-MX" dirty="0" smtClean="0"/>
              <a:t>.  (NAFTA-&gt;</a:t>
            </a:r>
            <a:r>
              <a:rPr lang="es-MX" dirty="0" err="1" smtClean="0"/>
              <a:t>dislocation</a:t>
            </a:r>
            <a:r>
              <a:rPr lang="es-MX" dirty="0" smtClean="0"/>
              <a:t>)</a:t>
            </a:r>
          </a:p>
          <a:p>
            <a:r>
              <a:rPr lang="es-MX" dirty="0" err="1" smtClean="0"/>
              <a:t>Ongoing</a:t>
            </a:r>
            <a:r>
              <a:rPr lang="es-MX" dirty="0" smtClean="0"/>
              <a:t> </a:t>
            </a:r>
            <a:r>
              <a:rPr lang="es-MX" dirty="0" err="1" smtClean="0"/>
              <a:t>loss</a:t>
            </a:r>
            <a:r>
              <a:rPr lang="es-MX" dirty="0" smtClean="0"/>
              <a:t> of </a:t>
            </a:r>
            <a:r>
              <a:rPr lang="es-MX" dirty="0" err="1" smtClean="0"/>
              <a:t>land</a:t>
            </a:r>
            <a:r>
              <a:rPr lang="es-MX" dirty="0" smtClean="0"/>
              <a:t> </a:t>
            </a:r>
            <a:r>
              <a:rPr lang="es-MX" dirty="0" err="1" smtClean="0"/>
              <a:t>to</a:t>
            </a:r>
            <a:r>
              <a:rPr lang="es-MX" dirty="0" smtClean="0"/>
              <a:t> </a:t>
            </a:r>
            <a:r>
              <a:rPr lang="es-MX" dirty="0" err="1" smtClean="0"/>
              <a:t>development</a:t>
            </a:r>
            <a:r>
              <a:rPr lang="es-MX" dirty="0" smtClean="0"/>
              <a:t> </a:t>
            </a:r>
            <a:r>
              <a:rPr lang="es-MX" dirty="0" err="1" smtClean="0"/>
              <a:t>too</a:t>
            </a:r>
            <a:r>
              <a:rPr lang="es-MX" dirty="0" smtClean="0"/>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err="1" smtClean="0"/>
              <a:t>Seeds</a:t>
            </a:r>
            <a:endParaRPr lang="es-MX" dirty="0"/>
          </a:p>
        </p:txBody>
      </p:sp>
      <p:sp>
        <p:nvSpPr>
          <p:cNvPr id="3" name="Content Placeholder 2"/>
          <p:cNvSpPr>
            <a:spLocks noGrp="1"/>
          </p:cNvSpPr>
          <p:nvPr>
            <p:ph idx="1"/>
          </p:nvPr>
        </p:nvSpPr>
        <p:spPr/>
        <p:txBody>
          <a:bodyPr/>
          <a:lstStyle/>
          <a:p>
            <a:r>
              <a:rPr lang="es-MX" dirty="0" smtClean="0"/>
              <a:t>Monsanto, DuPont, </a:t>
            </a:r>
            <a:r>
              <a:rPr lang="es-MX" dirty="0" err="1" smtClean="0"/>
              <a:t>Syngenta</a:t>
            </a:r>
            <a:r>
              <a:rPr lang="es-MX" dirty="0" smtClean="0"/>
              <a:t> control 53% of global </a:t>
            </a:r>
            <a:r>
              <a:rPr lang="es-MX" dirty="0" err="1" smtClean="0"/>
              <a:t>commercial</a:t>
            </a:r>
            <a:r>
              <a:rPr lang="es-MX" dirty="0" smtClean="0"/>
              <a:t> </a:t>
            </a:r>
            <a:r>
              <a:rPr lang="es-MX" dirty="0" err="1" smtClean="0"/>
              <a:t>seed</a:t>
            </a:r>
            <a:r>
              <a:rPr lang="es-MX" dirty="0" smtClean="0"/>
              <a:t> </a:t>
            </a:r>
            <a:r>
              <a:rPr lang="es-MX" dirty="0" err="1" smtClean="0"/>
              <a:t>market</a:t>
            </a:r>
            <a:r>
              <a:rPr lang="es-MX" dirty="0" smtClean="0"/>
              <a:t>.</a:t>
            </a:r>
          </a:p>
          <a:p>
            <a:endParaRPr lang="es-MX" sz="800" dirty="0" smtClean="0"/>
          </a:p>
          <a:p>
            <a:r>
              <a:rPr lang="es-MX" dirty="0" smtClean="0"/>
              <a:t>Top 10 </a:t>
            </a:r>
            <a:r>
              <a:rPr lang="es-MX" dirty="0" err="1" smtClean="0"/>
              <a:t>seed</a:t>
            </a:r>
            <a:r>
              <a:rPr lang="es-MX" dirty="0" smtClean="0"/>
              <a:t> </a:t>
            </a:r>
            <a:r>
              <a:rPr lang="es-MX" dirty="0" err="1" smtClean="0"/>
              <a:t>companies</a:t>
            </a:r>
            <a:r>
              <a:rPr lang="es-MX" dirty="0" smtClean="0"/>
              <a:t>: 73%</a:t>
            </a:r>
          </a:p>
          <a:p>
            <a:endParaRPr lang="es-MX" sz="800" dirty="0" smtClean="0"/>
          </a:p>
          <a:p>
            <a:r>
              <a:rPr lang="es-MX" dirty="0" err="1" smtClean="0"/>
              <a:t>On</a:t>
            </a:r>
            <a:r>
              <a:rPr lang="es-MX" dirty="0" smtClean="0"/>
              <a:t> GMO </a:t>
            </a:r>
            <a:r>
              <a:rPr lang="es-MX" dirty="0" err="1" smtClean="0"/>
              <a:t>treadmill</a:t>
            </a:r>
            <a:r>
              <a:rPr lang="es-MX" dirty="0" smtClean="0"/>
              <a:t>, </a:t>
            </a:r>
            <a:r>
              <a:rPr lang="es-MX" dirty="0" err="1" smtClean="0"/>
              <a:t>farmers</a:t>
            </a:r>
            <a:r>
              <a:rPr lang="es-MX" dirty="0" smtClean="0"/>
              <a:t> </a:t>
            </a:r>
            <a:r>
              <a:rPr lang="es-MX" dirty="0" err="1" smtClean="0"/>
              <a:t>have</a:t>
            </a:r>
            <a:r>
              <a:rPr lang="es-MX" dirty="0" smtClean="0"/>
              <a:t> </a:t>
            </a:r>
            <a:r>
              <a:rPr lang="es-MX" dirty="0" err="1" smtClean="0"/>
              <a:t>to</a:t>
            </a:r>
            <a:r>
              <a:rPr lang="es-MX" dirty="0" smtClean="0"/>
              <a:t> </a:t>
            </a:r>
            <a:r>
              <a:rPr lang="es-MX" dirty="0" err="1" smtClean="0"/>
              <a:t>buy</a:t>
            </a:r>
            <a:r>
              <a:rPr lang="es-MX" dirty="0" smtClean="0"/>
              <a:t> </a:t>
            </a:r>
            <a:r>
              <a:rPr lang="es-MX" dirty="0" err="1" smtClean="0"/>
              <a:t>seeds</a:t>
            </a:r>
            <a:r>
              <a:rPr lang="es-MX" dirty="0" smtClean="0"/>
              <a:t> </a:t>
            </a:r>
            <a:r>
              <a:rPr lang="es-MX" dirty="0" err="1" smtClean="0"/>
              <a:t>each</a:t>
            </a:r>
            <a:r>
              <a:rPr lang="es-MX" dirty="0" smtClean="0"/>
              <a:t> </a:t>
            </a:r>
            <a:r>
              <a:rPr lang="es-MX" dirty="0" err="1" smtClean="0"/>
              <a:t>year</a:t>
            </a:r>
            <a:r>
              <a:rPr lang="es-MX" dirty="0" smtClean="0"/>
              <a:t>, </a:t>
            </a:r>
            <a:r>
              <a:rPr lang="es-MX" dirty="0" err="1" smtClean="0"/>
              <a:t>can’t</a:t>
            </a:r>
            <a:r>
              <a:rPr lang="es-MX" dirty="0" smtClean="0"/>
              <a:t> </a:t>
            </a:r>
            <a:r>
              <a:rPr lang="es-MX" dirty="0" err="1" smtClean="0"/>
              <a:t>save</a:t>
            </a:r>
            <a:r>
              <a:rPr lang="es-MX" dirty="0" smtClean="0"/>
              <a:t>.</a:t>
            </a:r>
          </a:p>
          <a:p>
            <a:endParaRPr lang="es-MX" sz="800" dirty="0" smtClean="0"/>
          </a:p>
          <a:p>
            <a:r>
              <a:rPr lang="es-MX" dirty="0" err="1" smtClean="0"/>
              <a:t>Those</a:t>
            </a:r>
            <a:r>
              <a:rPr lang="es-MX" dirty="0" smtClean="0"/>
              <a:t> </a:t>
            </a:r>
            <a:r>
              <a:rPr lang="es-MX" dirty="0" err="1" smtClean="0"/>
              <a:t>trying</a:t>
            </a:r>
            <a:r>
              <a:rPr lang="es-MX" dirty="0" smtClean="0"/>
              <a:t> </a:t>
            </a:r>
            <a:r>
              <a:rPr lang="es-MX" dirty="0" err="1" smtClean="0"/>
              <a:t>to</a:t>
            </a:r>
            <a:r>
              <a:rPr lang="es-MX" dirty="0" smtClean="0"/>
              <a:t> </a:t>
            </a:r>
            <a:r>
              <a:rPr lang="es-MX" dirty="0" err="1" smtClean="0"/>
              <a:t>avoid</a:t>
            </a:r>
            <a:r>
              <a:rPr lang="es-MX" dirty="0" smtClean="0"/>
              <a:t> </a:t>
            </a:r>
            <a:r>
              <a:rPr lang="es-MX" dirty="0" err="1" smtClean="0"/>
              <a:t>the</a:t>
            </a:r>
            <a:r>
              <a:rPr lang="es-MX" dirty="0" smtClean="0"/>
              <a:t> </a:t>
            </a:r>
            <a:r>
              <a:rPr lang="es-MX" dirty="0" err="1" smtClean="0"/>
              <a:t>treadmill</a:t>
            </a:r>
            <a:r>
              <a:rPr lang="es-MX" dirty="0" smtClean="0"/>
              <a:t> </a:t>
            </a:r>
            <a:r>
              <a:rPr lang="es-MX" dirty="0" err="1" smtClean="0"/>
              <a:t>often</a:t>
            </a:r>
            <a:r>
              <a:rPr lang="es-MX" dirty="0" smtClean="0"/>
              <a:t> </a:t>
            </a:r>
            <a:r>
              <a:rPr lang="es-MX" dirty="0" err="1" smtClean="0"/>
              <a:t>can’t</a:t>
            </a:r>
            <a:r>
              <a:rPr lang="es-MX" dirty="0" smtClean="0"/>
              <a:t> </a:t>
            </a:r>
            <a:r>
              <a:rPr lang="es-MX" dirty="0" err="1" smtClean="0"/>
              <a:t>find</a:t>
            </a:r>
            <a:r>
              <a:rPr lang="es-MX" dirty="0" smtClean="0"/>
              <a:t> </a:t>
            </a:r>
            <a:r>
              <a:rPr lang="es-MX" dirty="0" err="1" smtClean="0"/>
              <a:t>other</a:t>
            </a:r>
            <a:r>
              <a:rPr lang="es-MX" dirty="0" smtClean="0"/>
              <a:t> </a:t>
            </a:r>
            <a:r>
              <a:rPr lang="es-MX" dirty="0" err="1" smtClean="0"/>
              <a:t>seeds</a:t>
            </a:r>
            <a:r>
              <a:rPr lang="es-MX" dirty="0" smtClean="0"/>
              <a:t> </a:t>
            </a:r>
            <a:r>
              <a:rPr lang="es-MX" dirty="0" err="1" smtClean="0"/>
              <a:t>to</a:t>
            </a:r>
            <a:r>
              <a:rPr lang="es-MX" dirty="0" smtClean="0"/>
              <a:t> </a:t>
            </a:r>
            <a:r>
              <a:rPr lang="es-MX" dirty="0" err="1" smtClean="0"/>
              <a:t>buy</a:t>
            </a:r>
            <a:r>
              <a:rPr lang="es-MX" dirty="0" smtClean="0"/>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s-MX" sz="4000" dirty="0" smtClean="0">
                <a:solidFill>
                  <a:srgbClr val="00B050"/>
                </a:solidFill>
              </a:rPr>
              <a:t>Big Money </a:t>
            </a:r>
            <a:r>
              <a:rPr lang="es-MX" sz="4000" dirty="0" err="1" smtClean="0">
                <a:solidFill>
                  <a:srgbClr val="00B050"/>
                </a:solidFill>
              </a:rPr>
              <a:t>buys</a:t>
            </a:r>
            <a:r>
              <a:rPr lang="es-MX" sz="4000" dirty="0" smtClean="0">
                <a:solidFill>
                  <a:srgbClr val="00B050"/>
                </a:solidFill>
              </a:rPr>
              <a:t> </a:t>
            </a:r>
            <a:r>
              <a:rPr lang="es-MX" sz="4000" dirty="0" err="1" smtClean="0">
                <a:solidFill>
                  <a:srgbClr val="00B050"/>
                </a:solidFill>
              </a:rPr>
              <a:t>elections</a:t>
            </a:r>
            <a:r>
              <a:rPr lang="es-MX" sz="4000" dirty="0" smtClean="0">
                <a:solidFill>
                  <a:srgbClr val="00B050"/>
                </a:solidFill>
              </a:rPr>
              <a:t> </a:t>
            </a:r>
            <a:r>
              <a:rPr lang="es-MX" dirty="0" smtClean="0">
                <a:solidFill>
                  <a:srgbClr val="C00000"/>
                </a:solidFill>
              </a:rPr>
              <a:t>AND</a:t>
            </a:r>
            <a:endParaRPr lang="es-MX" dirty="0">
              <a:solidFill>
                <a:srgbClr val="C00000"/>
              </a:solidFill>
            </a:endParaRPr>
          </a:p>
        </p:txBody>
      </p:sp>
      <p:sp>
        <p:nvSpPr>
          <p:cNvPr id="3" name="Content Placeholder 2"/>
          <p:cNvSpPr>
            <a:spLocks noGrp="1"/>
          </p:cNvSpPr>
          <p:nvPr>
            <p:ph idx="1"/>
          </p:nvPr>
        </p:nvSpPr>
        <p:spPr>
          <a:xfrm>
            <a:off x="457200" y="1143000"/>
            <a:ext cx="8229600" cy="5410200"/>
          </a:xfrm>
        </p:spPr>
        <p:txBody>
          <a:bodyPr/>
          <a:lstStyle/>
          <a:p>
            <a:r>
              <a:rPr lang="es-MX" sz="2400" dirty="0" err="1" smtClean="0"/>
              <a:t>Legislation</a:t>
            </a:r>
            <a:endParaRPr lang="es-MX" sz="2400" dirty="0" smtClean="0"/>
          </a:p>
          <a:p>
            <a:r>
              <a:rPr lang="es-MX" sz="2400" dirty="0" smtClean="0"/>
              <a:t>Rules, non-</a:t>
            </a:r>
            <a:r>
              <a:rPr lang="es-MX" sz="2400" dirty="0" err="1" smtClean="0"/>
              <a:t>enforcement</a:t>
            </a:r>
            <a:endParaRPr lang="es-MX" sz="2400" dirty="0" smtClean="0"/>
          </a:p>
          <a:p>
            <a:r>
              <a:rPr lang="es-MX" sz="2400" dirty="0" err="1" smtClean="0"/>
              <a:t>Science</a:t>
            </a:r>
            <a:endParaRPr lang="es-MX" sz="2400" dirty="0" smtClean="0"/>
          </a:p>
          <a:p>
            <a:r>
              <a:rPr lang="es-MX" sz="2400" dirty="0" err="1" smtClean="0"/>
              <a:t>Focus</a:t>
            </a:r>
            <a:r>
              <a:rPr lang="es-MX" sz="2400" dirty="0" smtClean="0"/>
              <a:t> </a:t>
            </a:r>
            <a:r>
              <a:rPr lang="es-MX" sz="2400" dirty="0" err="1" smtClean="0"/>
              <a:t>groups</a:t>
            </a:r>
            <a:r>
              <a:rPr lang="es-MX" sz="2400" dirty="0" smtClean="0"/>
              <a:t>, </a:t>
            </a:r>
            <a:r>
              <a:rPr lang="es-MX" sz="2400" dirty="0" err="1" smtClean="0"/>
              <a:t>psychologists</a:t>
            </a:r>
            <a:r>
              <a:rPr lang="es-MX" sz="2400" dirty="0" smtClean="0"/>
              <a:t>, </a:t>
            </a:r>
            <a:r>
              <a:rPr lang="es-MX" sz="2400" dirty="0" err="1" smtClean="0"/>
              <a:t>ads</a:t>
            </a:r>
            <a:endParaRPr lang="es-MX" sz="2400" dirty="0" smtClean="0"/>
          </a:p>
          <a:p>
            <a:r>
              <a:rPr lang="es-MX" sz="2400" dirty="0" smtClean="0"/>
              <a:t>Front </a:t>
            </a:r>
            <a:r>
              <a:rPr lang="es-MX" sz="2400" dirty="0" err="1" smtClean="0"/>
              <a:t>groups</a:t>
            </a:r>
            <a:endParaRPr lang="es-MX" sz="2400" dirty="0" smtClean="0"/>
          </a:p>
          <a:p>
            <a:r>
              <a:rPr lang="es-MX" sz="2400" dirty="0" smtClean="0"/>
              <a:t>Access </a:t>
            </a:r>
            <a:r>
              <a:rPr lang="es-MX" sz="2400" dirty="0" err="1" smtClean="0"/>
              <a:t>to</a:t>
            </a:r>
            <a:r>
              <a:rPr lang="es-MX" sz="2400" dirty="0" smtClean="0"/>
              <a:t> </a:t>
            </a:r>
            <a:r>
              <a:rPr lang="es-MX" sz="2400" dirty="0" err="1" smtClean="0"/>
              <a:t>students</a:t>
            </a:r>
            <a:endParaRPr lang="es-MX" sz="2400" dirty="0" smtClean="0"/>
          </a:p>
          <a:p>
            <a:r>
              <a:rPr lang="es-MX" sz="2400" dirty="0" smtClean="0"/>
              <a:t>News</a:t>
            </a:r>
          </a:p>
          <a:p>
            <a:r>
              <a:rPr lang="es-MX" sz="2400" dirty="0" err="1" smtClean="0"/>
              <a:t>Trade</a:t>
            </a:r>
            <a:r>
              <a:rPr lang="es-MX" sz="2400" dirty="0" smtClean="0"/>
              <a:t> </a:t>
            </a:r>
            <a:r>
              <a:rPr lang="es-MX" sz="2400" dirty="0" err="1" smtClean="0"/>
              <a:t>agreements</a:t>
            </a:r>
            <a:endParaRPr lang="es-MX" sz="2400" dirty="0" smtClean="0"/>
          </a:p>
          <a:p>
            <a:r>
              <a:rPr lang="es-MX" sz="2400" dirty="0" err="1" smtClean="0"/>
              <a:t>Ambassador</a:t>
            </a:r>
            <a:r>
              <a:rPr lang="es-MX" sz="2400" dirty="0" smtClean="0"/>
              <a:t> </a:t>
            </a:r>
            <a:r>
              <a:rPr lang="es-MX" sz="2400" dirty="0" err="1" smtClean="0"/>
              <a:t>assistance</a:t>
            </a:r>
            <a:endParaRPr lang="es-MX" sz="2400" dirty="0" smtClean="0"/>
          </a:p>
          <a:p>
            <a:r>
              <a:rPr lang="es-MX" sz="2400" dirty="0" err="1" smtClean="0"/>
              <a:t>Land</a:t>
            </a:r>
            <a:r>
              <a:rPr lang="es-MX" sz="2400" dirty="0" smtClean="0"/>
              <a:t>, </a:t>
            </a:r>
            <a:r>
              <a:rPr lang="es-MX" sz="2400" dirty="0" err="1" smtClean="0"/>
              <a:t>water</a:t>
            </a:r>
            <a:r>
              <a:rPr lang="es-MX" sz="2400" dirty="0" smtClean="0"/>
              <a:t>, </a:t>
            </a:r>
            <a:r>
              <a:rPr lang="es-MX" sz="2400" dirty="0" err="1" smtClean="0"/>
              <a:t>other</a:t>
            </a:r>
            <a:r>
              <a:rPr lang="es-MX" sz="2400" dirty="0" smtClean="0"/>
              <a:t> </a:t>
            </a:r>
            <a:r>
              <a:rPr lang="es-MX" sz="2400" dirty="0" err="1" smtClean="0"/>
              <a:t>resources</a:t>
            </a:r>
            <a:endParaRPr lang="es-MX" sz="2400" dirty="0" smtClean="0"/>
          </a:p>
          <a:p>
            <a:r>
              <a:rPr lang="es-MX" sz="2400" dirty="0" err="1" smtClean="0"/>
              <a:t>Lawsuits</a:t>
            </a:r>
            <a:endParaRPr lang="es-MX" sz="2400" dirty="0" smtClean="0"/>
          </a:p>
          <a:p>
            <a:r>
              <a:rPr lang="es-MX" sz="2400" dirty="0" err="1" smtClean="0"/>
              <a:t>Spies</a:t>
            </a:r>
            <a:r>
              <a:rPr lang="es-MX" sz="2400" dirty="0" smtClean="0"/>
              <a:t>, </a:t>
            </a:r>
            <a:r>
              <a:rPr lang="es-MX" sz="2400" dirty="0" err="1" smtClean="0"/>
              <a:t>violence</a:t>
            </a:r>
            <a:r>
              <a:rPr lang="es-MX" sz="2400" dirty="0" smtClean="0"/>
              <a:t>………….</a:t>
            </a:r>
          </a:p>
          <a:p>
            <a:endParaRPr lang="es-MX"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err="1" smtClean="0"/>
              <a:t>An</a:t>
            </a:r>
            <a:r>
              <a:rPr lang="es-MX" dirty="0" smtClean="0"/>
              <a:t> </a:t>
            </a:r>
            <a:r>
              <a:rPr lang="es-MX" dirty="0" err="1" smtClean="0"/>
              <a:t>economic</a:t>
            </a:r>
            <a:r>
              <a:rPr lang="es-MX" dirty="0" smtClean="0"/>
              <a:t> </a:t>
            </a:r>
            <a:r>
              <a:rPr lang="es-MX" dirty="0" err="1" smtClean="0"/>
              <a:t>system</a:t>
            </a:r>
            <a:r>
              <a:rPr lang="es-MX" dirty="0" smtClean="0"/>
              <a:t> </a:t>
            </a:r>
            <a:r>
              <a:rPr lang="es-MX" dirty="0" err="1" smtClean="0"/>
              <a:t>based</a:t>
            </a:r>
            <a:r>
              <a:rPr lang="es-MX" dirty="0" smtClean="0"/>
              <a:t> </a:t>
            </a:r>
            <a:r>
              <a:rPr lang="es-MX" dirty="0" err="1" smtClean="0"/>
              <a:t>on</a:t>
            </a:r>
            <a:r>
              <a:rPr lang="es-MX" dirty="0" smtClean="0"/>
              <a:t>:</a:t>
            </a:r>
            <a:endParaRPr lang="es-MX" dirty="0"/>
          </a:p>
        </p:txBody>
      </p:sp>
      <p:sp>
        <p:nvSpPr>
          <p:cNvPr id="3" name="Content Placeholder 2"/>
          <p:cNvSpPr>
            <a:spLocks noGrp="1"/>
          </p:cNvSpPr>
          <p:nvPr>
            <p:ph idx="1"/>
          </p:nvPr>
        </p:nvSpPr>
        <p:spPr/>
        <p:txBody>
          <a:bodyPr/>
          <a:lstStyle/>
          <a:p>
            <a:r>
              <a:rPr lang="es-MX" dirty="0" err="1" smtClean="0"/>
              <a:t>Private</a:t>
            </a:r>
            <a:r>
              <a:rPr lang="es-MX" dirty="0" smtClean="0"/>
              <a:t> </a:t>
            </a:r>
            <a:r>
              <a:rPr lang="es-MX" dirty="0" err="1" smtClean="0"/>
              <a:t>ownership</a:t>
            </a:r>
            <a:r>
              <a:rPr lang="es-MX" dirty="0" smtClean="0"/>
              <a:t> of </a:t>
            </a:r>
            <a:r>
              <a:rPr lang="es-MX" dirty="0" err="1" smtClean="0"/>
              <a:t>major</a:t>
            </a:r>
            <a:r>
              <a:rPr lang="es-MX" dirty="0" smtClean="0"/>
              <a:t> </a:t>
            </a:r>
            <a:r>
              <a:rPr lang="es-MX" dirty="0" err="1" smtClean="0"/>
              <a:t>industries</a:t>
            </a:r>
            <a:r>
              <a:rPr lang="es-MX" dirty="0" smtClean="0"/>
              <a:t> and </a:t>
            </a:r>
            <a:r>
              <a:rPr lang="es-MX" dirty="0" err="1" smtClean="0"/>
              <a:t>resources</a:t>
            </a:r>
            <a:r>
              <a:rPr lang="es-MX" dirty="0" smtClean="0"/>
              <a:t>.</a:t>
            </a:r>
          </a:p>
          <a:p>
            <a:r>
              <a:rPr lang="es-MX" dirty="0" err="1" smtClean="0"/>
              <a:t>Private</a:t>
            </a:r>
            <a:r>
              <a:rPr lang="es-MX" dirty="0" smtClean="0"/>
              <a:t> </a:t>
            </a:r>
            <a:r>
              <a:rPr lang="es-MX" dirty="0" err="1" smtClean="0"/>
              <a:t>owners</a:t>
            </a:r>
            <a:r>
              <a:rPr lang="es-MX" dirty="0" smtClean="0"/>
              <a:t> </a:t>
            </a:r>
            <a:r>
              <a:rPr lang="es-MX" dirty="0" err="1" smtClean="0"/>
              <a:t>making</a:t>
            </a:r>
            <a:r>
              <a:rPr lang="es-MX" dirty="0" smtClean="0"/>
              <a:t> </a:t>
            </a:r>
            <a:r>
              <a:rPr lang="es-MX" dirty="0" err="1" smtClean="0"/>
              <a:t>decisions</a:t>
            </a:r>
            <a:r>
              <a:rPr lang="es-MX" dirty="0" smtClean="0"/>
              <a:t> </a:t>
            </a:r>
            <a:r>
              <a:rPr lang="es-MX" dirty="0" err="1" smtClean="0"/>
              <a:t>affecting</a:t>
            </a:r>
            <a:r>
              <a:rPr lang="es-MX" dirty="0" smtClean="0"/>
              <a:t> </a:t>
            </a:r>
            <a:r>
              <a:rPr lang="es-MX" dirty="0" err="1" smtClean="0"/>
              <a:t>humanity</a:t>
            </a:r>
            <a:r>
              <a:rPr lang="es-MX" dirty="0" smtClean="0"/>
              <a:t> (</a:t>
            </a:r>
            <a:r>
              <a:rPr lang="es-MX" dirty="0" err="1" smtClean="0"/>
              <a:t>food</a:t>
            </a:r>
            <a:r>
              <a:rPr lang="es-MX" dirty="0" smtClean="0"/>
              <a:t>, </a:t>
            </a:r>
            <a:r>
              <a:rPr lang="es-MX" dirty="0" err="1" smtClean="0"/>
              <a:t>environment</a:t>
            </a:r>
            <a:r>
              <a:rPr lang="es-MX" dirty="0" smtClean="0"/>
              <a:t>, </a:t>
            </a:r>
            <a:r>
              <a:rPr lang="es-MX" dirty="0" err="1" smtClean="0"/>
              <a:t>jobs</a:t>
            </a:r>
            <a:r>
              <a:rPr lang="es-MX" dirty="0" smtClean="0"/>
              <a:t>, etc.) </a:t>
            </a:r>
            <a:r>
              <a:rPr lang="es-MX" dirty="0" err="1" smtClean="0"/>
              <a:t>based</a:t>
            </a:r>
            <a:r>
              <a:rPr lang="es-MX" dirty="0" smtClean="0"/>
              <a:t> </a:t>
            </a:r>
            <a:r>
              <a:rPr lang="es-MX" dirty="0" err="1" smtClean="0"/>
              <a:t>on</a:t>
            </a:r>
            <a:r>
              <a:rPr lang="es-MX" dirty="0" smtClean="0"/>
              <a:t> </a:t>
            </a:r>
            <a:r>
              <a:rPr lang="es-MX" dirty="0" err="1" smtClean="0"/>
              <a:t>maximizing</a:t>
            </a:r>
            <a:r>
              <a:rPr lang="es-MX" dirty="0" smtClean="0"/>
              <a:t> </a:t>
            </a:r>
            <a:r>
              <a:rPr lang="es-MX" dirty="0" err="1" smtClean="0"/>
              <a:t>private</a:t>
            </a:r>
            <a:r>
              <a:rPr lang="es-MX" dirty="0" smtClean="0"/>
              <a:t> </a:t>
            </a:r>
            <a:r>
              <a:rPr lang="es-MX" dirty="0" err="1" smtClean="0"/>
              <a:t>profit</a:t>
            </a:r>
            <a:r>
              <a:rPr lang="es-MX" dirty="0" smtClean="0"/>
              <a:t>.</a:t>
            </a:r>
          </a:p>
          <a:p>
            <a:r>
              <a:rPr lang="es-MX" dirty="0" err="1" smtClean="0"/>
              <a:t>Classes</a:t>
            </a:r>
            <a:r>
              <a:rPr lang="es-MX" dirty="0" smtClean="0"/>
              <a:t> – </a:t>
            </a:r>
            <a:r>
              <a:rPr lang="es-MX" dirty="0" err="1" smtClean="0"/>
              <a:t>owning</a:t>
            </a:r>
            <a:r>
              <a:rPr lang="es-MX" dirty="0" smtClean="0"/>
              <a:t> and </a:t>
            </a:r>
            <a:r>
              <a:rPr lang="es-MX" dirty="0" err="1" smtClean="0"/>
              <a:t>working</a:t>
            </a:r>
            <a:endParaRPr lang="es-MX" dirty="0" smtClean="0"/>
          </a:p>
          <a:p>
            <a:r>
              <a:rPr lang="es-MX" dirty="0" err="1" smtClean="0"/>
              <a:t>Owning</a:t>
            </a:r>
            <a:r>
              <a:rPr lang="es-MX" dirty="0" smtClean="0"/>
              <a:t> </a:t>
            </a:r>
            <a:r>
              <a:rPr lang="es-MX" dirty="0" err="1" smtClean="0"/>
              <a:t>class</a:t>
            </a:r>
            <a:r>
              <a:rPr lang="es-MX" dirty="0" smtClean="0"/>
              <a:t> </a:t>
            </a:r>
            <a:r>
              <a:rPr lang="es-MX" dirty="0" err="1" smtClean="0"/>
              <a:t>accumulation</a:t>
            </a:r>
            <a:r>
              <a:rPr lang="es-MX" dirty="0" smtClean="0"/>
              <a:t> of </a:t>
            </a:r>
            <a:r>
              <a:rPr lang="es-MX" dirty="0" err="1" smtClean="0"/>
              <a:t>wealth</a:t>
            </a:r>
            <a:endParaRPr lang="es-MX" dirty="0"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err="1" smtClean="0"/>
              <a:t>Accumulation</a:t>
            </a:r>
            <a:r>
              <a:rPr lang="es-MX" dirty="0" smtClean="0"/>
              <a:t> </a:t>
            </a:r>
            <a:r>
              <a:rPr lang="es-MX" dirty="0" err="1" smtClean="0"/>
              <a:t>happens</a:t>
            </a:r>
            <a:endParaRPr lang="es-MX" dirty="0"/>
          </a:p>
        </p:txBody>
      </p:sp>
      <p:sp>
        <p:nvSpPr>
          <p:cNvPr id="3" name="Content Placeholder 2"/>
          <p:cNvSpPr>
            <a:spLocks noGrp="1"/>
          </p:cNvSpPr>
          <p:nvPr>
            <p:ph idx="1"/>
          </p:nvPr>
        </p:nvSpPr>
        <p:spPr>
          <a:xfrm>
            <a:off x="457200" y="1981200"/>
            <a:ext cx="8229600" cy="4525963"/>
          </a:xfrm>
        </p:spPr>
        <p:txBody>
          <a:bodyPr/>
          <a:lstStyle/>
          <a:p>
            <a:r>
              <a:rPr lang="es-MX" dirty="0" smtClean="0"/>
              <a:t>48% of </a:t>
            </a:r>
            <a:r>
              <a:rPr lang="es-MX" dirty="0" err="1" smtClean="0"/>
              <a:t>all</a:t>
            </a:r>
            <a:r>
              <a:rPr lang="es-MX" dirty="0" smtClean="0"/>
              <a:t> </a:t>
            </a:r>
            <a:r>
              <a:rPr lang="es-MX" dirty="0" err="1" smtClean="0"/>
              <a:t>Americans</a:t>
            </a:r>
            <a:r>
              <a:rPr lang="es-MX" dirty="0" smtClean="0"/>
              <a:t> are “</a:t>
            </a:r>
            <a:r>
              <a:rPr lang="es-MX" dirty="0" err="1" smtClean="0"/>
              <a:t>low</a:t>
            </a:r>
            <a:r>
              <a:rPr lang="es-MX" dirty="0" smtClean="0"/>
              <a:t> </a:t>
            </a:r>
            <a:r>
              <a:rPr lang="es-MX" dirty="0" err="1" smtClean="0"/>
              <a:t>income</a:t>
            </a:r>
            <a:r>
              <a:rPr lang="es-MX" dirty="0" smtClean="0"/>
              <a:t>” </a:t>
            </a:r>
            <a:r>
              <a:rPr lang="es-MX" dirty="0" err="1" smtClean="0"/>
              <a:t>or</a:t>
            </a:r>
            <a:r>
              <a:rPr lang="es-MX" dirty="0" smtClean="0"/>
              <a:t> “</a:t>
            </a:r>
            <a:r>
              <a:rPr lang="es-MX" dirty="0" err="1" smtClean="0"/>
              <a:t>poor</a:t>
            </a:r>
            <a:r>
              <a:rPr lang="es-MX" dirty="0" smtClean="0"/>
              <a:t>”</a:t>
            </a:r>
          </a:p>
          <a:p>
            <a:pPr>
              <a:buNone/>
            </a:pPr>
            <a:endParaRPr lang="es-MX" dirty="0" smtClean="0"/>
          </a:p>
          <a:p>
            <a:r>
              <a:rPr lang="es-MX" dirty="0" err="1" smtClean="0"/>
              <a:t>By</a:t>
            </a:r>
            <a:r>
              <a:rPr lang="es-MX" dirty="0" smtClean="0"/>
              <a:t> </a:t>
            </a:r>
            <a:r>
              <a:rPr lang="es-MX" dirty="0" err="1" smtClean="0"/>
              <a:t>the</a:t>
            </a:r>
            <a:r>
              <a:rPr lang="es-MX" dirty="0" smtClean="0"/>
              <a:t> </a:t>
            </a:r>
            <a:r>
              <a:rPr lang="es-MX" dirty="0" err="1" smtClean="0"/>
              <a:t>end</a:t>
            </a:r>
            <a:r>
              <a:rPr lang="es-MX" dirty="0" smtClean="0"/>
              <a:t> of 2016, </a:t>
            </a:r>
            <a:r>
              <a:rPr lang="es-MX" dirty="0" err="1" smtClean="0"/>
              <a:t>the</a:t>
            </a:r>
            <a:r>
              <a:rPr lang="es-MX" dirty="0" smtClean="0"/>
              <a:t> 1% </a:t>
            </a:r>
            <a:r>
              <a:rPr lang="es-MX" dirty="0" err="1" smtClean="0"/>
              <a:t>will</a:t>
            </a:r>
            <a:r>
              <a:rPr lang="es-MX" dirty="0" smtClean="0"/>
              <a:t> </a:t>
            </a:r>
            <a:r>
              <a:rPr lang="es-MX" dirty="0" err="1" smtClean="0"/>
              <a:t>likely</a:t>
            </a:r>
            <a:r>
              <a:rPr lang="es-MX" dirty="0" smtClean="0"/>
              <a:t> </a:t>
            </a:r>
            <a:r>
              <a:rPr lang="es-MX" dirty="0" err="1" smtClean="0"/>
              <a:t>own</a:t>
            </a:r>
            <a:r>
              <a:rPr lang="es-MX" dirty="0" smtClean="0"/>
              <a:t> more </a:t>
            </a:r>
            <a:r>
              <a:rPr lang="es-MX" dirty="0" err="1" smtClean="0"/>
              <a:t>wealth</a:t>
            </a:r>
            <a:r>
              <a:rPr lang="es-MX" dirty="0" smtClean="0"/>
              <a:t> </a:t>
            </a:r>
            <a:r>
              <a:rPr lang="es-MX" dirty="0" err="1" smtClean="0"/>
              <a:t>than</a:t>
            </a:r>
            <a:r>
              <a:rPr lang="es-MX" dirty="0" smtClean="0"/>
              <a:t> </a:t>
            </a:r>
            <a:r>
              <a:rPr lang="es-MX" dirty="0" err="1" smtClean="0"/>
              <a:t>the</a:t>
            </a:r>
            <a:r>
              <a:rPr lang="es-MX" dirty="0" smtClean="0"/>
              <a:t> 99%. </a:t>
            </a:r>
            <a:endParaRPr lang="es-MX"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err="1" smtClean="0"/>
              <a:t>Is</a:t>
            </a:r>
            <a:r>
              <a:rPr lang="es-MX" dirty="0" smtClean="0"/>
              <a:t> </a:t>
            </a:r>
            <a:r>
              <a:rPr lang="es-MX" dirty="0" err="1" smtClean="0"/>
              <a:t>this</a:t>
            </a:r>
            <a:r>
              <a:rPr lang="es-MX" dirty="0" smtClean="0"/>
              <a:t> </a:t>
            </a:r>
            <a:r>
              <a:rPr lang="es-MX" dirty="0" err="1" smtClean="0"/>
              <a:t>what</a:t>
            </a:r>
            <a:r>
              <a:rPr lang="es-MX" dirty="0" smtClean="0"/>
              <a:t> </a:t>
            </a:r>
            <a:br>
              <a:rPr lang="es-MX" dirty="0" smtClean="0"/>
            </a:br>
            <a:r>
              <a:rPr lang="es-MX" dirty="0" err="1" smtClean="0"/>
              <a:t>democracy</a:t>
            </a:r>
            <a:r>
              <a:rPr lang="es-MX" dirty="0" smtClean="0"/>
              <a:t> looks </a:t>
            </a:r>
            <a:r>
              <a:rPr lang="es-MX" dirty="0" err="1" smtClean="0"/>
              <a:t>like</a:t>
            </a:r>
            <a:r>
              <a:rPr lang="es-MX" dirty="0" smtClean="0"/>
              <a:t>?</a:t>
            </a:r>
            <a:endParaRPr lang="es-MX" dirty="0"/>
          </a:p>
        </p:txBody>
      </p:sp>
      <p:sp>
        <p:nvSpPr>
          <p:cNvPr id="3" name="Content Placeholder 2"/>
          <p:cNvSpPr>
            <a:spLocks noGrp="1"/>
          </p:cNvSpPr>
          <p:nvPr>
            <p:ph idx="1"/>
          </p:nvPr>
        </p:nvSpPr>
        <p:spPr>
          <a:xfrm>
            <a:off x="381000" y="1752600"/>
            <a:ext cx="8229600" cy="4525963"/>
          </a:xfrm>
        </p:spPr>
        <p:txBody>
          <a:bodyPr/>
          <a:lstStyle/>
          <a:p>
            <a:r>
              <a:rPr lang="es-MX" sz="2800" dirty="0" err="1" smtClean="0"/>
              <a:t>Vast</a:t>
            </a:r>
            <a:r>
              <a:rPr lang="es-MX" sz="2800" dirty="0" smtClean="0"/>
              <a:t> </a:t>
            </a:r>
            <a:r>
              <a:rPr lang="es-MX" sz="2800" dirty="0" err="1" smtClean="0"/>
              <a:t>majorities</a:t>
            </a:r>
            <a:r>
              <a:rPr lang="es-MX" sz="2800" dirty="0" smtClean="0"/>
              <a:t> </a:t>
            </a:r>
            <a:r>
              <a:rPr lang="es-MX" sz="2800" dirty="0" err="1" smtClean="0"/>
              <a:t>want</a:t>
            </a:r>
            <a:r>
              <a:rPr lang="es-MX" sz="2800" dirty="0" smtClean="0"/>
              <a:t> sane </a:t>
            </a:r>
            <a:r>
              <a:rPr lang="es-MX" sz="2800" dirty="0" err="1" smtClean="0"/>
              <a:t>life-saving</a:t>
            </a:r>
            <a:r>
              <a:rPr lang="es-MX" sz="2800" dirty="0" smtClean="0"/>
              <a:t> </a:t>
            </a:r>
            <a:r>
              <a:rPr lang="es-MX" sz="2800" dirty="0" err="1" smtClean="0"/>
              <a:t>policies</a:t>
            </a:r>
            <a:r>
              <a:rPr lang="es-MX" sz="2800" dirty="0" smtClean="0"/>
              <a:t> and </a:t>
            </a:r>
            <a:r>
              <a:rPr lang="es-MX" sz="2800" dirty="0" err="1" smtClean="0"/>
              <a:t>programs</a:t>
            </a:r>
            <a:r>
              <a:rPr lang="es-MX" sz="2800" dirty="0" smtClean="0"/>
              <a:t>, </a:t>
            </a:r>
            <a:r>
              <a:rPr lang="es-MX" sz="2800" dirty="0" err="1" smtClean="0"/>
              <a:t>but</a:t>
            </a:r>
            <a:r>
              <a:rPr lang="es-MX" sz="2800" dirty="0" smtClean="0"/>
              <a:t> </a:t>
            </a:r>
            <a:r>
              <a:rPr lang="es-MX" sz="2800" dirty="0" err="1" smtClean="0"/>
              <a:t>we</a:t>
            </a:r>
            <a:r>
              <a:rPr lang="es-MX" sz="2800" dirty="0" smtClean="0"/>
              <a:t> </a:t>
            </a:r>
            <a:r>
              <a:rPr lang="es-MX" sz="2800" dirty="0" err="1" smtClean="0"/>
              <a:t>can’t</a:t>
            </a:r>
            <a:r>
              <a:rPr lang="es-MX" sz="2800" dirty="0" smtClean="0"/>
              <a:t> </a:t>
            </a:r>
            <a:r>
              <a:rPr lang="es-MX" sz="2800" dirty="0" err="1" smtClean="0"/>
              <a:t>win</a:t>
            </a:r>
            <a:r>
              <a:rPr lang="es-MX" sz="2800" dirty="0" smtClean="0"/>
              <a:t> </a:t>
            </a:r>
            <a:r>
              <a:rPr lang="es-MX" sz="2800" dirty="0" err="1" smtClean="0"/>
              <a:t>them</a:t>
            </a:r>
            <a:r>
              <a:rPr lang="es-MX" sz="2800" dirty="0" smtClean="0"/>
              <a:t>.</a:t>
            </a:r>
          </a:p>
          <a:p>
            <a:pPr>
              <a:buNone/>
            </a:pPr>
            <a:endParaRPr lang="es-MX" sz="800" dirty="0" smtClean="0"/>
          </a:p>
          <a:p>
            <a:r>
              <a:rPr lang="es-MX" sz="2800" dirty="0" smtClean="0"/>
              <a:t>A </a:t>
            </a:r>
            <a:r>
              <a:rPr lang="es-MX" sz="2800" dirty="0" err="1" smtClean="0"/>
              <a:t>few</a:t>
            </a:r>
            <a:r>
              <a:rPr lang="es-MX" sz="2800" dirty="0" smtClean="0"/>
              <a:t> </a:t>
            </a:r>
            <a:r>
              <a:rPr lang="es-MX" sz="2800" dirty="0" err="1" smtClean="0"/>
              <a:t>people</a:t>
            </a:r>
            <a:r>
              <a:rPr lang="es-MX" sz="2800" dirty="0" smtClean="0"/>
              <a:t> </a:t>
            </a:r>
            <a:r>
              <a:rPr lang="es-MX" sz="2800" dirty="0" err="1" smtClean="0"/>
              <a:t>live</a:t>
            </a:r>
            <a:r>
              <a:rPr lang="es-MX" sz="2800" dirty="0" smtClean="0"/>
              <a:t> </a:t>
            </a:r>
            <a:r>
              <a:rPr lang="es-MX" sz="2800" dirty="0" err="1" smtClean="0"/>
              <a:t>lavishly</a:t>
            </a:r>
            <a:r>
              <a:rPr lang="es-MX" sz="2800" dirty="0" smtClean="0"/>
              <a:t> </a:t>
            </a:r>
            <a:r>
              <a:rPr lang="es-MX" sz="2800" dirty="0" err="1" smtClean="0"/>
              <a:t>while</a:t>
            </a:r>
            <a:r>
              <a:rPr lang="es-MX" sz="2800" dirty="0" smtClean="0"/>
              <a:t> </a:t>
            </a:r>
            <a:r>
              <a:rPr lang="es-MX" sz="2800" dirty="0" err="1" smtClean="0"/>
              <a:t>most</a:t>
            </a:r>
            <a:r>
              <a:rPr lang="es-MX" sz="2800" dirty="0" smtClean="0"/>
              <a:t> </a:t>
            </a:r>
            <a:r>
              <a:rPr lang="es-MX" sz="2800" dirty="0" err="1" smtClean="0"/>
              <a:t>people</a:t>
            </a:r>
            <a:r>
              <a:rPr lang="es-MX" sz="2800" dirty="0" smtClean="0"/>
              <a:t> </a:t>
            </a:r>
            <a:r>
              <a:rPr lang="es-MX" sz="2800" dirty="0" err="1" smtClean="0"/>
              <a:t>struggle</a:t>
            </a:r>
            <a:r>
              <a:rPr lang="es-MX" sz="2800" dirty="0" smtClean="0"/>
              <a:t> </a:t>
            </a:r>
            <a:r>
              <a:rPr lang="es-MX" sz="2800" dirty="0" err="1" smtClean="0"/>
              <a:t>to</a:t>
            </a:r>
            <a:r>
              <a:rPr lang="es-MX" sz="2800" dirty="0" smtClean="0"/>
              <a:t> </a:t>
            </a:r>
            <a:r>
              <a:rPr lang="es-MX" sz="2800" dirty="0" err="1" smtClean="0"/>
              <a:t>get</a:t>
            </a:r>
            <a:r>
              <a:rPr lang="es-MX" sz="2800" dirty="0" smtClean="0"/>
              <a:t> </a:t>
            </a:r>
            <a:r>
              <a:rPr lang="es-MX" sz="2800" dirty="0" err="1" smtClean="0"/>
              <a:t>by</a:t>
            </a:r>
            <a:r>
              <a:rPr lang="es-MX" sz="2800" dirty="0" smtClean="0"/>
              <a:t>.</a:t>
            </a:r>
          </a:p>
          <a:p>
            <a:pPr>
              <a:buNone/>
            </a:pPr>
            <a:endParaRPr lang="es-MX" sz="800" dirty="0" smtClean="0"/>
          </a:p>
          <a:p>
            <a:r>
              <a:rPr lang="es-MX" sz="2800" dirty="0" err="1" smtClean="0"/>
              <a:t>Every</a:t>
            </a:r>
            <a:r>
              <a:rPr lang="es-MX" sz="2800" dirty="0" smtClean="0"/>
              <a:t> </a:t>
            </a:r>
            <a:r>
              <a:rPr lang="es-MX" sz="2800" dirty="0" err="1" smtClean="0"/>
              <a:t>aspect</a:t>
            </a:r>
            <a:r>
              <a:rPr lang="es-MX" sz="2800" dirty="0" smtClean="0"/>
              <a:t> of </a:t>
            </a:r>
            <a:r>
              <a:rPr lang="es-MX" sz="2800" dirty="0" err="1" smtClean="0"/>
              <a:t>discourse</a:t>
            </a:r>
            <a:r>
              <a:rPr lang="es-MX" sz="2800" dirty="0" smtClean="0"/>
              <a:t> and </a:t>
            </a:r>
            <a:r>
              <a:rPr lang="es-MX" sz="2800" dirty="0" err="1" smtClean="0"/>
              <a:t>decision-making</a:t>
            </a:r>
            <a:r>
              <a:rPr lang="es-MX" sz="2800" dirty="0" smtClean="0"/>
              <a:t> </a:t>
            </a:r>
            <a:r>
              <a:rPr lang="es-MX" sz="2800" dirty="0" err="1" smtClean="0"/>
              <a:t>is</a:t>
            </a:r>
            <a:r>
              <a:rPr lang="es-MX" sz="2800" dirty="0" smtClean="0"/>
              <a:t> </a:t>
            </a:r>
            <a:r>
              <a:rPr lang="es-MX" sz="2800" dirty="0" err="1" smtClean="0"/>
              <a:t>tainted</a:t>
            </a:r>
            <a:r>
              <a:rPr lang="es-MX" sz="2800" dirty="0" smtClean="0"/>
              <a:t> </a:t>
            </a:r>
            <a:r>
              <a:rPr lang="es-MX" sz="2800" dirty="0" err="1" smtClean="0"/>
              <a:t>by</a:t>
            </a:r>
            <a:r>
              <a:rPr lang="es-MX" sz="2800" dirty="0" smtClean="0"/>
              <a:t> Big Money </a:t>
            </a:r>
            <a:r>
              <a:rPr lang="es-MX" sz="2800" dirty="0" err="1" smtClean="0"/>
              <a:t>expenditures</a:t>
            </a:r>
            <a:r>
              <a:rPr lang="es-MX" sz="2800" dirty="0" smtClean="0"/>
              <a:t>.</a:t>
            </a:r>
          </a:p>
          <a:p>
            <a:pPr>
              <a:buNone/>
            </a:pPr>
            <a:endParaRPr lang="es-MX" sz="800" dirty="0" smtClean="0"/>
          </a:p>
          <a:p>
            <a:r>
              <a:rPr lang="es-MX" sz="2800" dirty="0" err="1" smtClean="0"/>
              <a:t>Our</a:t>
            </a:r>
            <a:r>
              <a:rPr lang="es-MX" sz="2800" dirty="0" smtClean="0"/>
              <a:t> </a:t>
            </a:r>
            <a:r>
              <a:rPr lang="es-MX" sz="2800" dirty="0" err="1" smtClean="0"/>
              <a:t>destiny</a:t>
            </a:r>
            <a:r>
              <a:rPr lang="es-MX" sz="2800" dirty="0" smtClean="0"/>
              <a:t> </a:t>
            </a:r>
            <a:r>
              <a:rPr lang="es-MX" sz="2800" dirty="0" err="1" smtClean="0"/>
              <a:t>is</a:t>
            </a:r>
            <a:r>
              <a:rPr lang="es-MX" sz="2800" dirty="0" smtClean="0"/>
              <a:t> </a:t>
            </a:r>
            <a:r>
              <a:rPr lang="es-MX" sz="2800" dirty="0" err="1" smtClean="0"/>
              <a:t>determined</a:t>
            </a:r>
            <a:r>
              <a:rPr lang="es-MX" sz="2800" dirty="0" smtClean="0"/>
              <a:t> </a:t>
            </a:r>
            <a:r>
              <a:rPr lang="es-MX" sz="2800" dirty="0" err="1" smtClean="0"/>
              <a:t>by</a:t>
            </a:r>
            <a:r>
              <a:rPr lang="es-MX" sz="2800" dirty="0" smtClean="0"/>
              <a:t> a </a:t>
            </a:r>
            <a:r>
              <a:rPr lang="es-MX" sz="2800" dirty="0" err="1" smtClean="0"/>
              <a:t>few</a:t>
            </a:r>
            <a:r>
              <a:rPr lang="es-MX" sz="2800" dirty="0" smtClean="0"/>
              <a:t> </a:t>
            </a:r>
            <a:r>
              <a:rPr lang="es-MX" sz="2800" dirty="0" err="1" smtClean="0"/>
              <a:t>wealthy</a:t>
            </a:r>
            <a:r>
              <a:rPr lang="es-MX" sz="2800" dirty="0" smtClean="0"/>
              <a:t> </a:t>
            </a:r>
            <a:r>
              <a:rPr lang="es-MX" sz="2800" dirty="0" err="1" smtClean="0"/>
              <a:t>people</a:t>
            </a:r>
            <a:r>
              <a:rPr lang="es-MX" sz="2800" dirty="0" smtClean="0"/>
              <a:t> </a:t>
            </a:r>
            <a:r>
              <a:rPr lang="es-MX" sz="2800" dirty="0" err="1" smtClean="0"/>
              <a:t>who</a:t>
            </a:r>
            <a:r>
              <a:rPr lang="es-MX" sz="2800" dirty="0" smtClean="0"/>
              <a:t> control </a:t>
            </a:r>
            <a:r>
              <a:rPr lang="es-MX" sz="2800" dirty="0" err="1" smtClean="0"/>
              <a:t>key</a:t>
            </a:r>
            <a:r>
              <a:rPr lang="es-MX" sz="2800" dirty="0" smtClean="0"/>
              <a:t> </a:t>
            </a:r>
            <a:r>
              <a:rPr lang="es-MX" sz="2800" dirty="0" err="1" smtClean="0"/>
              <a:t>resources</a:t>
            </a:r>
            <a:r>
              <a:rPr lang="es-MX" sz="2800" dirty="0" smtClean="0"/>
              <a:t> and </a:t>
            </a:r>
            <a:r>
              <a:rPr lang="es-MX" sz="2800" dirty="0" err="1" smtClean="0"/>
              <a:t>decisions</a:t>
            </a:r>
            <a:r>
              <a:rPr lang="es-MX" sz="2800" dirty="0" smtClean="0"/>
              <a:t>.</a:t>
            </a:r>
          </a:p>
          <a:p>
            <a:endParaRPr lang="es-MX"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381000" y="1447800"/>
            <a:ext cx="6096000" cy="5105400"/>
          </a:xfrm>
        </p:spPr>
        <p:txBody>
          <a:bodyPr/>
          <a:lstStyle/>
          <a:p>
            <a:r>
              <a:rPr lang="en-US" smtClean="0"/>
              <a:t>Spills &amp; splashes</a:t>
            </a:r>
          </a:p>
          <a:p>
            <a:r>
              <a:rPr lang="en-US" smtClean="0"/>
              <a:t>Drift</a:t>
            </a:r>
          </a:p>
          <a:p>
            <a:pPr>
              <a:buFontTx/>
              <a:buNone/>
            </a:pPr>
            <a:endParaRPr lang="es-ES" smtClean="0"/>
          </a:p>
          <a:p>
            <a:endParaRPr lang="es-ES" smtClean="0"/>
          </a:p>
          <a:p>
            <a:endParaRPr lang="es-ES" smtClean="0"/>
          </a:p>
          <a:p>
            <a:pPr>
              <a:buFontTx/>
              <a:buNone/>
            </a:pPr>
            <a:endParaRPr lang="es-ES" smtClean="0"/>
          </a:p>
          <a:p>
            <a:pPr>
              <a:buFontTx/>
              <a:buNone/>
            </a:pPr>
            <a:endParaRPr lang="es-ES" smtClean="0"/>
          </a:p>
        </p:txBody>
      </p:sp>
      <p:pic>
        <p:nvPicPr>
          <p:cNvPr id="17412" name="Picture 4" descr="C:\Users\Angel\Desktop\From Old Computer\My Documents\Carol's Folder\Farm Worker Pesticide Project\Photos.displays\airblast sprayer.jpg"/>
          <p:cNvPicPr>
            <a:picLocks noChangeAspect="1" noChangeArrowheads="1"/>
          </p:cNvPicPr>
          <p:nvPr/>
        </p:nvPicPr>
        <p:blipFill>
          <a:blip r:embed="rId2" cstate="print"/>
          <a:srcRect/>
          <a:stretch>
            <a:fillRect/>
          </a:stretch>
        </p:blipFill>
        <p:spPr bwMode="auto">
          <a:xfrm>
            <a:off x="4648200" y="2590800"/>
            <a:ext cx="4227513" cy="2895600"/>
          </a:xfrm>
          <a:prstGeom prst="rect">
            <a:avLst/>
          </a:prstGeom>
          <a:noFill/>
          <a:ln w="9525">
            <a:noFill/>
            <a:miter lim="800000"/>
            <a:headEnd/>
            <a:tailEnd/>
          </a:ln>
        </p:spPr>
      </p:pic>
      <p:sp>
        <p:nvSpPr>
          <p:cNvPr id="17413" name="TextBox 5"/>
          <p:cNvSpPr txBox="1">
            <a:spLocks noChangeArrowheads="1"/>
          </p:cNvSpPr>
          <p:nvPr/>
        </p:nvSpPr>
        <p:spPr bwMode="auto">
          <a:xfrm>
            <a:off x="533400" y="2743200"/>
            <a:ext cx="3886200" cy="369888"/>
          </a:xfrm>
          <a:prstGeom prst="rect">
            <a:avLst/>
          </a:prstGeom>
          <a:noFill/>
          <a:ln w="9525">
            <a:noFill/>
            <a:miter lim="800000"/>
            <a:headEnd/>
            <a:tailEnd/>
          </a:ln>
        </p:spPr>
        <p:txBody>
          <a:bodyPr>
            <a:spAutoFit/>
          </a:bodyPr>
          <a:lstStyle/>
          <a:p>
            <a:endParaRPr lang="es-MX"/>
          </a:p>
        </p:txBody>
      </p:sp>
      <p:pic>
        <p:nvPicPr>
          <p:cNvPr id="17414" name="Picture 7" descr="C:\Users\Angel\Desktop\From Old Computer\My Documents\Carol's Folder\Farm Worker Pesticide Project\Photos.displays\mixer for edit.jpg"/>
          <p:cNvPicPr>
            <a:picLocks noChangeAspect="1" noChangeArrowheads="1"/>
          </p:cNvPicPr>
          <p:nvPr/>
        </p:nvPicPr>
        <p:blipFill>
          <a:blip r:embed="rId3" cstate="print"/>
          <a:srcRect/>
          <a:stretch>
            <a:fillRect/>
          </a:stretch>
        </p:blipFill>
        <p:spPr bwMode="auto">
          <a:xfrm>
            <a:off x="304800" y="2895600"/>
            <a:ext cx="4191000" cy="2058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z="4800" dirty="0" err="1" smtClean="0">
                <a:solidFill>
                  <a:srgbClr val="006600"/>
                </a:solidFill>
              </a:rPr>
              <a:t>Capitalism</a:t>
            </a:r>
            <a:endParaRPr lang="es-MX" sz="4800" dirty="0">
              <a:solidFill>
                <a:srgbClr val="006600"/>
              </a:solidFill>
            </a:endParaRPr>
          </a:p>
        </p:txBody>
      </p:sp>
      <p:sp>
        <p:nvSpPr>
          <p:cNvPr id="3" name="Content Placeholder 2"/>
          <p:cNvSpPr>
            <a:spLocks noGrp="1"/>
          </p:cNvSpPr>
          <p:nvPr>
            <p:ph idx="1"/>
          </p:nvPr>
        </p:nvSpPr>
        <p:spPr/>
        <p:txBody>
          <a:bodyPr/>
          <a:lstStyle/>
          <a:p>
            <a:r>
              <a:rPr lang="es-MX" sz="4000" dirty="0" smtClean="0"/>
              <a:t>Incompatible </a:t>
            </a:r>
            <a:r>
              <a:rPr lang="es-MX" sz="4000" dirty="0" err="1" smtClean="0"/>
              <a:t>with</a:t>
            </a:r>
            <a:r>
              <a:rPr lang="es-MX" sz="4000" dirty="0" smtClean="0"/>
              <a:t> </a:t>
            </a:r>
            <a:r>
              <a:rPr lang="es-MX" sz="4000" dirty="0" err="1" smtClean="0"/>
              <a:t>democracy</a:t>
            </a:r>
            <a:endParaRPr lang="es-MX" sz="4000" dirty="0" smtClean="0"/>
          </a:p>
          <a:p>
            <a:pPr>
              <a:buNone/>
            </a:pPr>
            <a:endParaRPr lang="es-MX" sz="1000" dirty="0" smtClean="0"/>
          </a:p>
          <a:p>
            <a:r>
              <a:rPr lang="es-MX" sz="4000" dirty="0" smtClean="0"/>
              <a:t>Incompatible </a:t>
            </a:r>
            <a:r>
              <a:rPr lang="es-MX" sz="4000" dirty="0" err="1" smtClean="0"/>
              <a:t>with</a:t>
            </a:r>
            <a:r>
              <a:rPr lang="es-MX" sz="4000" dirty="0" smtClean="0"/>
              <a:t> </a:t>
            </a:r>
            <a:r>
              <a:rPr lang="es-MX" sz="4000" dirty="0" err="1" smtClean="0"/>
              <a:t>sustainability</a:t>
            </a:r>
            <a:endParaRPr lang="es-MX" sz="4000" dirty="0" smtClean="0"/>
          </a:p>
          <a:p>
            <a:pPr>
              <a:buNone/>
            </a:pPr>
            <a:endParaRPr lang="es-MX" dirty="0"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err="1" smtClean="0"/>
              <a:t>Beyond</a:t>
            </a:r>
            <a:r>
              <a:rPr lang="es-MX" dirty="0" smtClean="0"/>
              <a:t> </a:t>
            </a:r>
            <a:r>
              <a:rPr lang="es-MX" dirty="0" err="1" smtClean="0"/>
              <a:t>capitalism</a:t>
            </a:r>
            <a:endParaRPr lang="es-MX" dirty="0"/>
          </a:p>
        </p:txBody>
      </p:sp>
      <p:sp>
        <p:nvSpPr>
          <p:cNvPr id="3" name="Content Placeholder 2"/>
          <p:cNvSpPr>
            <a:spLocks noGrp="1"/>
          </p:cNvSpPr>
          <p:nvPr>
            <p:ph idx="1"/>
          </p:nvPr>
        </p:nvSpPr>
        <p:spPr/>
        <p:txBody>
          <a:bodyPr/>
          <a:lstStyle/>
          <a:p>
            <a:r>
              <a:rPr lang="es-MX" dirty="0" err="1" smtClean="0"/>
              <a:t>Ownership</a:t>
            </a:r>
            <a:r>
              <a:rPr lang="es-MX" dirty="0" smtClean="0"/>
              <a:t> and control </a:t>
            </a:r>
            <a:r>
              <a:rPr lang="es-MX" dirty="0" err="1" smtClean="0"/>
              <a:t>over</a:t>
            </a:r>
            <a:r>
              <a:rPr lang="es-MX" dirty="0" smtClean="0"/>
              <a:t> </a:t>
            </a:r>
            <a:r>
              <a:rPr lang="es-MX" dirty="0" err="1" smtClean="0"/>
              <a:t>major</a:t>
            </a:r>
            <a:r>
              <a:rPr lang="es-MX" dirty="0" smtClean="0"/>
              <a:t> </a:t>
            </a:r>
            <a:r>
              <a:rPr lang="es-MX" dirty="0" err="1" smtClean="0"/>
              <a:t>industries</a:t>
            </a:r>
            <a:r>
              <a:rPr lang="es-MX" dirty="0" smtClean="0"/>
              <a:t> and </a:t>
            </a:r>
            <a:r>
              <a:rPr lang="es-MX" dirty="0" err="1" smtClean="0"/>
              <a:t>resources</a:t>
            </a:r>
            <a:r>
              <a:rPr lang="es-MX" dirty="0" smtClean="0"/>
              <a:t> </a:t>
            </a:r>
            <a:r>
              <a:rPr lang="es-MX" dirty="0" err="1" smtClean="0"/>
              <a:t>by</a:t>
            </a:r>
            <a:r>
              <a:rPr lang="es-MX" dirty="0" smtClean="0"/>
              <a:t> </a:t>
            </a:r>
            <a:r>
              <a:rPr lang="es-MX" dirty="0" err="1" smtClean="0"/>
              <a:t>working</a:t>
            </a:r>
            <a:r>
              <a:rPr lang="es-MX" dirty="0" smtClean="0"/>
              <a:t> </a:t>
            </a:r>
            <a:r>
              <a:rPr lang="es-MX" dirty="0" err="1" smtClean="0"/>
              <a:t>people</a:t>
            </a:r>
            <a:r>
              <a:rPr lang="es-MX" dirty="0" smtClean="0"/>
              <a:t>, </a:t>
            </a:r>
            <a:r>
              <a:rPr lang="es-MX" dirty="0" err="1" smtClean="0"/>
              <a:t>including</a:t>
            </a:r>
            <a:r>
              <a:rPr lang="es-MX" dirty="0" smtClean="0"/>
              <a:t> </a:t>
            </a:r>
            <a:r>
              <a:rPr lang="es-MX" dirty="0" err="1" smtClean="0"/>
              <a:t>farmers</a:t>
            </a:r>
            <a:r>
              <a:rPr lang="es-MX" dirty="0" smtClean="0"/>
              <a:t> and </a:t>
            </a:r>
            <a:r>
              <a:rPr lang="es-MX" dirty="0" err="1" smtClean="0"/>
              <a:t>farm</a:t>
            </a:r>
            <a:r>
              <a:rPr lang="es-MX" dirty="0" smtClean="0"/>
              <a:t> </a:t>
            </a:r>
            <a:r>
              <a:rPr lang="es-MX" dirty="0" err="1" smtClean="0"/>
              <a:t>workers</a:t>
            </a:r>
            <a:r>
              <a:rPr lang="es-MX" dirty="0" smtClean="0"/>
              <a:t>.</a:t>
            </a:r>
          </a:p>
          <a:p>
            <a:r>
              <a:rPr lang="es-MX" dirty="0" err="1" smtClean="0"/>
              <a:t>Vibrant</a:t>
            </a:r>
            <a:r>
              <a:rPr lang="es-MX" dirty="0" smtClean="0"/>
              <a:t> </a:t>
            </a:r>
            <a:r>
              <a:rPr lang="es-MX" dirty="0" err="1" smtClean="0"/>
              <a:t>democratic</a:t>
            </a:r>
            <a:r>
              <a:rPr lang="es-MX" dirty="0" smtClean="0"/>
              <a:t> </a:t>
            </a:r>
            <a:r>
              <a:rPr lang="es-MX" dirty="0" err="1" smtClean="0"/>
              <a:t>structures</a:t>
            </a:r>
            <a:r>
              <a:rPr lang="es-MX" dirty="0" smtClean="0"/>
              <a:t>.</a:t>
            </a:r>
          </a:p>
          <a:p>
            <a:r>
              <a:rPr lang="es-MX" dirty="0" err="1" smtClean="0"/>
              <a:t>Economic</a:t>
            </a:r>
            <a:r>
              <a:rPr lang="es-MX" dirty="0" smtClean="0"/>
              <a:t> Bill of </a:t>
            </a:r>
            <a:r>
              <a:rPr lang="es-MX" dirty="0" err="1" smtClean="0"/>
              <a:t>Rights</a:t>
            </a:r>
            <a:endParaRPr lang="es-MX" dirty="0" smtClean="0"/>
          </a:p>
          <a:p>
            <a:r>
              <a:rPr lang="es-MX" dirty="0" err="1" smtClean="0"/>
              <a:t>Public</a:t>
            </a:r>
            <a:r>
              <a:rPr lang="es-MX" dirty="0" smtClean="0"/>
              <a:t> </a:t>
            </a:r>
            <a:r>
              <a:rPr lang="es-MX" dirty="0" err="1" smtClean="0"/>
              <a:t>planning</a:t>
            </a:r>
            <a:r>
              <a:rPr lang="es-MX" dirty="0" smtClean="0"/>
              <a:t> </a:t>
            </a:r>
            <a:r>
              <a:rPr lang="es-MX" dirty="0" err="1" smtClean="0"/>
              <a:t>for</a:t>
            </a:r>
            <a:r>
              <a:rPr lang="es-MX" dirty="0" smtClean="0"/>
              <a:t> </a:t>
            </a:r>
            <a:r>
              <a:rPr lang="es-MX" dirty="0" err="1" smtClean="0"/>
              <a:t>public</a:t>
            </a:r>
            <a:r>
              <a:rPr lang="es-MX" dirty="0" smtClean="0"/>
              <a:t> </a:t>
            </a:r>
            <a:r>
              <a:rPr lang="es-MX" dirty="0" err="1" smtClean="0"/>
              <a:t>good</a:t>
            </a:r>
            <a:r>
              <a:rPr lang="es-MX" dirty="0" smtClean="0"/>
              <a:t>.</a:t>
            </a:r>
            <a:endParaRPr lang="es-MX"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dirty="0"/>
          </a:p>
        </p:txBody>
      </p:sp>
      <p:sp>
        <p:nvSpPr>
          <p:cNvPr id="3" name="Content Placeholder 2"/>
          <p:cNvSpPr>
            <a:spLocks noGrp="1"/>
          </p:cNvSpPr>
          <p:nvPr>
            <p:ph idx="1"/>
          </p:nvPr>
        </p:nvSpPr>
        <p:spPr/>
        <p:txBody>
          <a:bodyPr/>
          <a:lstStyle/>
          <a:p>
            <a:pPr algn="ctr">
              <a:buNone/>
            </a:pPr>
            <a:r>
              <a:rPr lang="es-MX" sz="4400" b="1" dirty="0" smtClean="0">
                <a:solidFill>
                  <a:srgbClr val="C00000"/>
                </a:solidFill>
              </a:rPr>
              <a:t>PART IV</a:t>
            </a:r>
          </a:p>
          <a:p>
            <a:pPr algn="ctr">
              <a:buNone/>
            </a:pPr>
            <a:endParaRPr lang="es-MX" sz="1200" dirty="0" smtClean="0"/>
          </a:p>
          <a:p>
            <a:pPr algn="ctr">
              <a:buNone/>
            </a:pPr>
            <a:r>
              <a:rPr lang="es-MX" sz="4400" b="1" dirty="0" err="1" smtClean="0">
                <a:solidFill>
                  <a:srgbClr val="006600"/>
                </a:solidFill>
              </a:rPr>
              <a:t>What</a:t>
            </a:r>
            <a:r>
              <a:rPr lang="es-MX" sz="4400" b="1" dirty="0" smtClean="0">
                <a:solidFill>
                  <a:srgbClr val="006600"/>
                </a:solidFill>
              </a:rPr>
              <a:t> </a:t>
            </a:r>
            <a:r>
              <a:rPr lang="es-MX" sz="4400" b="1" dirty="0" err="1" smtClean="0">
                <a:solidFill>
                  <a:srgbClr val="006600"/>
                </a:solidFill>
              </a:rPr>
              <a:t>to</a:t>
            </a:r>
            <a:r>
              <a:rPr lang="es-MX" sz="4400" b="1" dirty="0" smtClean="0">
                <a:solidFill>
                  <a:srgbClr val="006600"/>
                </a:solidFill>
              </a:rPr>
              <a:t> do.</a:t>
            </a:r>
            <a:endParaRPr lang="es-MX" sz="4400" b="1" dirty="0">
              <a:solidFill>
                <a:srgbClr val="0066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lstStyle/>
          <a:p>
            <a:r>
              <a:rPr lang="es-MX" dirty="0" err="1" smtClean="0">
                <a:solidFill>
                  <a:srgbClr val="006600"/>
                </a:solidFill>
              </a:rPr>
              <a:t>For</a:t>
            </a:r>
            <a:r>
              <a:rPr lang="es-MX" dirty="0" smtClean="0">
                <a:solidFill>
                  <a:srgbClr val="006600"/>
                </a:solidFill>
              </a:rPr>
              <a:t> </a:t>
            </a:r>
            <a:r>
              <a:rPr lang="es-MX" dirty="0" err="1" smtClean="0">
                <a:solidFill>
                  <a:srgbClr val="006600"/>
                </a:solidFill>
              </a:rPr>
              <a:t>sustainable</a:t>
            </a:r>
            <a:r>
              <a:rPr lang="es-MX" dirty="0" smtClean="0">
                <a:solidFill>
                  <a:srgbClr val="006600"/>
                </a:solidFill>
              </a:rPr>
              <a:t> </a:t>
            </a:r>
            <a:r>
              <a:rPr lang="es-MX" dirty="0" err="1" smtClean="0">
                <a:solidFill>
                  <a:srgbClr val="006600"/>
                </a:solidFill>
              </a:rPr>
              <a:t>ag</a:t>
            </a:r>
            <a:r>
              <a:rPr lang="es-MX" dirty="0" smtClean="0">
                <a:solidFill>
                  <a:srgbClr val="006600"/>
                </a:solidFill>
              </a:rPr>
              <a:t>…..</a:t>
            </a:r>
            <a:br>
              <a:rPr lang="es-MX" dirty="0" smtClean="0">
                <a:solidFill>
                  <a:srgbClr val="006600"/>
                </a:solidFill>
              </a:rPr>
            </a:br>
            <a:r>
              <a:rPr lang="es-MX" dirty="0" err="1" smtClean="0">
                <a:solidFill>
                  <a:srgbClr val="006600"/>
                </a:solidFill>
              </a:rPr>
              <a:t>For</a:t>
            </a:r>
            <a:r>
              <a:rPr lang="es-MX" dirty="0" smtClean="0">
                <a:solidFill>
                  <a:srgbClr val="006600"/>
                </a:solidFill>
              </a:rPr>
              <a:t> </a:t>
            </a:r>
            <a:r>
              <a:rPr lang="es-MX" dirty="0" err="1" smtClean="0">
                <a:solidFill>
                  <a:srgbClr val="006600"/>
                </a:solidFill>
              </a:rPr>
              <a:t>sustainable</a:t>
            </a:r>
            <a:r>
              <a:rPr lang="es-MX" dirty="0" smtClean="0">
                <a:solidFill>
                  <a:srgbClr val="006600"/>
                </a:solidFill>
              </a:rPr>
              <a:t> </a:t>
            </a:r>
            <a:r>
              <a:rPr lang="es-MX" dirty="0" err="1" smtClean="0">
                <a:solidFill>
                  <a:srgbClr val="006600"/>
                </a:solidFill>
              </a:rPr>
              <a:t>everything</a:t>
            </a:r>
            <a:endParaRPr lang="es-MX" dirty="0">
              <a:solidFill>
                <a:srgbClr val="006600"/>
              </a:solidFill>
            </a:endParaRPr>
          </a:p>
        </p:txBody>
      </p:sp>
      <p:sp>
        <p:nvSpPr>
          <p:cNvPr id="3" name="Content Placeholder 2"/>
          <p:cNvSpPr>
            <a:spLocks noGrp="1"/>
          </p:cNvSpPr>
          <p:nvPr>
            <p:ph idx="1"/>
          </p:nvPr>
        </p:nvSpPr>
        <p:spPr>
          <a:xfrm>
            <a:off x="457200" y="1752600"/>
            <a:ext cx="8229600" cy="4373563"/>
          </a:xfrm>
        </p:spPr>
        <p:txBody>
          <a:bodyPr/>
          <a:lstStyle/>
          <a:p>
            <a:pPr>
              <a:buNone/>
            </a:pPr>
            <a:endParaRPr lang="es-MX" dirty="0" smtClean="0"/>
          </a:p>
          <a:p>
            <a:pPr>
              <a:buNone/>
            </a:pPr>
            <a:r>
              <a:rPr lang="es-MX" dirty="0" err="1" smtClean="0"/>
              <a:t>Build</a:t>
            </a:r>
            <a:r>
              <a:rPr lang="es-MX" dirty="0" smtClean="0"/>
              <a:t> a </a:t>
            </a:r>
            <a:r>
              <a:rPr lang="es-MX" dirty="0" err="1" smtClean="0"/>
              <a:t>movement</a:t>
            </a:r>
            <a:r>
              <a:rPr lang="es-MX" dirty="0" smtClean="0"/>
              <a:t> </a:t>
            </a:r>
            <a:r>
              <a:rPr lang="es-MX" dirty="0" err="1" smtClean="0"/>
              <a:t>for</a:t>
            </a:r>
            <a:r>
              <a:rPr lang="es-MX" dirty="0" smtClean="0"/>
              <a:t> </a:t>
            </a:r>
            <a:r>
              <a:rPr lang="es-MX" dirty="0" err="1" smtClean="0"/>
              <a:t>economic</a:t>
            </a:r>
            <a:r>
              <a:rPr lang="es-MX" dirty="0" smtClean="0"/>
              <a:t> </a:t>
            </a:r>
            <a:r>
              <a:rPr lang="es-MX" dirty="0" err="1" smtClean="0"/>
              <a:t>democracy</a:t>
            </a:r>
            <a:r>
              <a:rPr lang="es-MX" dirty="0" smtClean="0"/>
              <a:t>.</a:t>
            </a:r>
          </a:p>
          <a:p>
            <a:pPr>
              <a:buNone/>
            </a:pPr>
            <a:endParaRPr lang="es-MX" sz="800" dirty="0" smtClean="0"/>
          </a:p>
          <a:p>
            <a:pPr>
              <a:buNone/>
            </a:pPr>
            <a:r>
              <a:rPr lang="es-MX" dirty="0" err="1" smtClean="0"/>
              <a:t>Envision</a:t>
            </a:r>
            <a:r>
              <a:rPr lang="es-MX" dirty="0" smtClean="0"/>
              <a:t> a </a:t>
            </a:r>
            <a:r>
              <a:rPr lang="es-MX" dirty="0" err="1" smtClean="0"/>
              <a:t>democracy-infused</a:t>
            </a:r>
            <a:r>
              <a:rPr lang="es-MX" dirty="0" smtClean="0"/>
              <a:t> </a:t>
            </a:r>
            <a:r>
              <a:rPr lang="es-MX" dirty="0" err="1" smtClean="0"/>
              <a:t>socialist</a:t>
            </a:r>
            <a:r>
              <a:rPr lang="es-MX" dirty="0" smtClean="0"/>
              <a:t> </a:t>
            </a:r>
            <a:r>
              <a:rPr lang="es-MX" dirty="0" err="1" smtClean="0"/>
              <a:t>alternative</a:t>
            </a:r>
            <a:r>
              <a:rPr lang="es-MX" dirty="0" smtClean="0"/>
              <a:t> </a:t>
            </a:r>
            <a:r>
              <a:rPr lang="es-MX" dirty="0" err="1" smtClean="0"/>
              <a:t>to</a:t>
            </a:r>
            <a:r>
              <a:rPr lang="es-MX" dirty="0" smtClean="0"/>
              <a:t> </a:t>
            </a:r>
            <a:r>
              <a:rPr lang="es-MX" dirty="0" err="1" smtClean="0"/>
              <a:t>our</a:t>
            </a:r>
            <a:r>
              <a:rPr lang="es-MX" dirty="0" smtClean="0"/>
              <a:t> </a:t>
            </a:r>
            <a:r>
              <a:rPr lang="es-MX" dirty="0" err="1" smtClean="0"/>
              <a:t>current</a:t>
            </a:r>
            <a:r>
              <a:rPr lang="es-MX" dirty="0" smtClean="0"/>
              <a:t> </a:t>
            </a:r>
            <a:r>
              <a:rPr lang="es-MX" dirty="0" err="1" smtClean="0"/>
              <a:t>undemocratic</a:t>
            </a:r>
            <a:r>
              <a:rPr lang="es-MX" dirty="0" smtClean="0"/>
              <a:t>, </a:t>
            </a:r>
            <a:r>
              <a:rPr lang="es-MX" dirty="0" err="1" smtClean="0"/>
              <a:t>unsustainable</a:t>
            </a:r>
            <a:r>
              <a:rPr lang="es-MX" dirty="0" smtClean="0"/>
              <a:t> set-up.</a:t>
            </a:r>
          </a:p>
          <a:p>
            <a:pPr>
              <a:buNone/>
            </a:pPr>
            <a:endParaRPr lang="es-MX" sz="800" dirty="0" smtClean="0"/>
          </a:p>
          <a:p>
            <a:pPr>
              <a:buNone/>
            </a:pPr>
            <a:r>
              <a:rPr lang="es-MX" dirty="0" err="1" smtClean="0"/>
              <a:t>Make</a:t>
            </a:r>
            <a:r>
              <a:rPr lang="es-MX" dirty="0" smtClean="0"/>
              <a:t> </a:t>
            </a:r>
            <a:r>
              <a:rPr lang="es-MX" dirty="0" err="1" smtClean="0"/>
              <a:t>that</a:t>
            </a:r>
            <a:r>
              <a:rPr lang="es-MX" dirty="0" smtClean="0"/>
              <a:t> </a:t>
            </a:r>
            <a:r>
              <a:rPr lang="es-MX" dirty="0" err="1" smtClean="0"/>
              <a:t>vision</a:t>
            </a:r>
            <a:r>
              <a:rPr lang="es-MX" dirty="0" smtClean="0"/>
              <a:t> a </a:t>
            </a:r>
            <a:r>
              <a:rPr lang="es-MX" dirty="0" err="1" smtClean="0"/>
              <a:t>reality</a:t>
            </a:r>
            <a:r>
              <a:rPr lang="es-MX" dirty="0" smtClean="0"/>
              <a:t>.</a:t>
            </a:r>
            <a:endParaRPr lang="es-MX"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err="1" smtClean="0"/>
              <a:t>Principles</a:t>
            </a:r>
            <a:endParaRPr lang="es-MX" dirty="0"/>
          </a:p>
        </p:txBody>
      </p:sp>
      <p:sp>
        <p:nvSpPr>
          <p:cNvPr id="3" name="Content Placeholder 2"/>
          <p:cNvSpPr>
            <a:spLocks noGrp="1"/>
          </p:cNvSpPr>
          <p:nvPr>
            <p:ph idx="1"/>
          </p:nvPr>
        </p:nvSpPr>
        <p:spPr/>
        <p:txBody>
          <a:bodyPr/>
          <a:lstStyle/>
          <a:p>
            <a:r>
              <a:rPr lang="es-MX" dirty="0" err="1" smtClean="0"/>
              <a:t>Truth</a:t>
            </a:r>
            <a:r>
              <a:rPr lang="es-MX" dirty="0" smtClean="0"/>
              <a:t>, </a:t>
            </a:r>
            <a:r>
              <a:rPr lang="es-MX" dirty="0" err="1" smtClean="0"/>
              <a:t>not</a:t>
            </a:r>
            <a:r>
              <a:rPr lang="es-MX" dirty="0" smtClean="0"/>
              <a:t> </a:t>
            </a:r>
            <a:r>
              <a:rPr lang="es-MX" dirty="0" err="1" smtClean="0"/>
              <a:t>lies</a:t>
            </a:r>
            <a:endParaRPr lang="es-MX" dirty="0" smtClean="0"/>
          </a:p>
          <a:p>
            <a:r>
              <a:rPr lang="es-MX" dirty="0" err="1" smtClean="0"/>
              <a:t>Explicit</a:t>
            </a:r>
            <a:r>
              <a:rPr lang="es-MX" dirty="0" smtClean="0"/>
              <a:t>, </a:t>
            </a:r>
            <a:r>
              <a:rPr lang="es-MX" dirty="0" err="1" smtClean="0"/>
              <a:t>not</a:t>
            </a:r>
            <a:r>
              <a:rPr lang="es-MX" dirty="0" smtClean="0"/>
              <a:t> vague</a:t>
            </a:r>
          </a:p>
          <a:p>
            <a:r>
              <a:rPr lang="es-MX" dirty="0" err="1" smtClean="0"/>
              <a:t>Unity</a:t>
            </a:r>
            <a:r>
              <a:rPr lang="es-MX" dirty="0" smtClean="0"/>
              <a:t>, </a:t>
            </a:r>
            <a:r>
              <a:rPr lang="es-MX" dirty="0" err="1" smtClean="0"/>
              <a:t>not</a:t>
            </a:r>
            <a:r>
              <a:rPr lang="es-MX" dirty="0" smtClean="0"/>
              <a:t> </a:t>
            </a:r>
            <a:r>
              <a:rPr lang="es-MX" dirty="0" err="1" smtClean="0"/>
              <a:t>competition</a:t>
            </a:r>
            <a:endParaRPr lang="es-MX" dirty="0" smtClean="0"/>
          </a:p>
          <a:p>
            <a:r>
              <a:rPr lang="es-MX" dirty="0" err="1" smtClean="0"/>
              <a:t>Every</a:t>
            </a:r>
            <a:r>
              <a:rPr lang="es-MX" dirty="0" smtClean="0"/>
              <a:t> </a:t>
            </a:r>
            <a:r>
              <a:rPr lang="es-MX" dirty="0" err="1" smtClean="0"/>
              <a:t>choice</a:t>
            </a:r>
            <a:r>
              <a:rPr lang="es-MX" dirty="0" smtClean="0"/>
              <a:t> </a:t>
            </a:r>
            <a:r>
              <a:rPr lang="es-MX" dirty="0" err="1" smtClean="0"/>
              <a:t>consistent</a:t>
            </a:r>
            <a:r>
              <a:rPr lang="es-MX" dirty="0" smtClean="0"/>
              <a:t> </a:t>
            </a:r>
            <a:r>
              <a:rPr lang="es-MX" dirty="0" err="1" smtClean="0"/>
              <a:t>with</a:t>
            </a:r>
            <a:r>
              <a:rPr lang="es-MX" dirty="0" smtClean="0"/>
              <a:t> </a:t>
            </a:r>
            <a:r>
              <a:rPr lang="es-MX" dirty="0" err="1" smtClean="0"/>
              <a:t>building</a:t>
            </a:r>
            <a:r>
              <a:rPr lang="es-MX" dirty="0" smtClean="0"/>
              <a:t> a </a:t>
            </a:r>
            <a:r>
              <a:rPr lang="es-MX" dirty="0" err="1" smtClean="0"/>
              <a:t>movement</a:t>
            </a:r>
            <a:r>
              <a:rPr lang="es-MX" dirty="0" smtClean="0"/>
              <a:t> </a:t>
            </a:r>
            <a:r>
              <a:rPr lang="es-MX" dirty="0" err="1" smtClean="0"/>
              <a:t>for</a:t>
            </a:r>
            <a:r>
              <a:rPr lang="es-MX" dirty="0" smtClean="0"/>
              <a:t> </a:t>
            </a:r>
            <a:r>
              <a:rPr lang="es-MX" dirty="0" err="1" smtClean="0"/>
              <a:t>economic</a:t>
            </a:r>
            <a:r>
              <a:rPr lang="es-MX" dirty="0" smtClean="0"/>
              <a:t> </a:t>
            </a:r>
            <a:r>
              <a:rPr lang="es-MX" dirty="0" err="1" smtClean="0"/>
              <a:t>democracy</a:t>
            </a:r>
            <a:endParaRPr lang="es-MX" dirty="0" smtClean="0"/>
          </a:p>
          <a:p>
            <a:r>
              <a:rPr lang="es-MX" dirty="0" smtClean="0"/>
              <a:t>True </a:t>
            </a:r>
            <a:r>
              <a:rPr lang="es-MX" dirty="0" err="1" smtClean="0"/>
              <a:t>friends</a:t>
            </a:r>
            <a:r>
              <a:rPr lang="es-MX" dirty="0" smtClean="0"/>
              <a:t>, </a:t>
            </a:r>
            <a:r>
              <a:rPr lang="es-MX" dirty="0" err="1" smtClean="0"/>
              <a:t>not</a:t>
            </a:r>
            <a:r>
              <a:rPr lang="es-MX" dirty="0" smtClean="0"/>
              <a:t> false </a:t>
            </a:r>
            <a:r>
              <a:rPr lang="es-MX" dirty="0" err="1" smtClean="0"/>
              <a:t>ones</a:t>
            </a:r>
            <a:endParaRPr lang="es-MX"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err="1" smtClean="0"/>
              <a:t>Specific</a:t>
            </a:r>
            <a:r>
              <a:rPr lang="es-MX" dirty="0" smtClean="0"/>
              <a:t> </a:t>
            </a:r>
            <a:r>
              <a:rPr lang="es-MX" dirty="0" err="1" smtClean="0"/>
              <a:t>Actions</a:t>
            </a:r>
            <a:endParaRPr lang="es-MX" dirty="0"/>
          </a:p>
        </p:txBody>
      </p:sp>
      <p:sp>
        <p:nvSpPr>
          <p:cNvPr id="3" name="Content Placeholder 2"/>
          <p:cNvSpPr>
            <a:spLocks noGrp="1"/>
          </p:cNvSpPr>
          <p:nvPr>
            <p:ph idx="1"/>
          </p:nvPr>
        </p:nvSpPr>
        <p:spPr>
          <a:xfrm>
            <a:off x="457200" y="1295400"/>
            <a:ext cx="8229600" cy="4830763"/>
          </a:xfrm>
        </p:spPr>
        <p:txBody>
          <a:bodyPr/>
          <a:lstStyle/>
          <a:p>
            <a:r>
              <a:rPr lang="es-MX" dirty="0" err="1" smtClean="0"/>
              <a:t>Speak</a:t>
            </a:r>
            <a:r>
              <a:rPr lang="es-MX" dirty="0" smtClean="0"/>
              <a:t> up </a:t>
            </a:r>
            <a:r>
              <a:rPr lang="es-MX" dirty="0" err="1" smtClean="0"/>
              <a:t>everywhere</a:t>
            </a:r>
            <a:r>
              <a:rPr lang="es-MX" dirty="0" smtClean="0"/>
              <a:t>.</a:t>
            </a:r>
          </a:p>
          <a:p>
            <a:r>
              <a:rPr lang="es-MX" dirty="0" smtClean="0"/>
              <a:t>Be </a:t>
            </a:r>
            <a:r>
              <a:rPr lang="es-MX" dirty="0" err="1" smtClean="0"/>
              <a:t>choosey</a:t>
            </a:r>
            <a:r>
              <a:rPr lang="es-MX" dirty="0" smtClean="0"/>
              <a:t> </a:t>
            </a:r>
            <a:r>
              <a:rPr lang="es-MX" dirty="0" err="1" smtClean="0"/>
              <a:t>about</a:t>
            </a:r>
            <a:r>
              <a:rPr lang="es-MX" dirty="0" smtClean="0"/>
              <a:t> </a:t>
            </a:r>
            <a:r>
              <a:rPr lang="es-MX" dirty="0" err="1" smtClean="0"/>
              <a:t>the</a:t>
            </a:r>
            <a:r>
              <a:rPr lang="es-MX" dirty="0" smtClean="0"/>
              <a:t> single-</a:t>
            </a:r>
            <a:r>
              <a:rPr lang="es-MX" dirty="0" err="1" smtClean="0"/>
              <a:t>issue</a:t>
            </a:r>
            <a:r>
              <a:rPr lang="es-MX" dirty="0" smtClean="0"/>
              <a:t> </a:t>
            </a:r>
            <a:r>
              <a:rPr lang="es-MX" dirty="0" err="1" smtClean="0"/>
              <a:t>organizations</a:t>
            </a:r>
            <a:r>
              <a:rPr lang="es-MX" dirty="0" smtClean="0"/>
              <a:t> </a:t>
            </a:r>
            <a:r>
              <a:rPr lang="es-MX" dirty="0" err="1" smtClean="0"/>
              <a:t>we</a:t>
            </a:r>
            <a:r>
              <a:rPr lang="es-MX" dirty="0" smtClean="0"/>
              <a:t> </a:t>
            </a:r>
            <a:r>
              <a:rPr lang="es-MX" dirty="0" err="1" smtClean="0"/>
              <a:t>support</a:t>
            </a:r>
            <a:r>
              <a:rPr lang="es-MX" dirty="0" smtClean="0"/>
              <a:t>.</a:t>
            </a:r>
          </a:p>
          <a:p>
            <a:r>
              <a:rPr lang="es-MX" dirty="0" err="1" smtClean="0"/>
              <a:t>Support</a:t>
            </a:r>
            <a:r>
              <a:rPr lang="es-MX" dirty="0" smtClean="0"/>
              <a:t> </a:t>
            </a:r>
            <a:r>
              <a:rPr lang="es-MX" dirty="0" err="1" smtClean="0"/>
              <a:t>socialist</a:t>
            </a:r>
            <a:r>
              <a:rPr lang="es-MX" dirty="0" smtClean="0"/>
              <a:t> </a:t>
            </a:r>
            <a:r>
              <a:rPr lang="es-MX" dirty="0" err="1" smtClean="0"/>
              <a:t>organizations</a:t>
            </a:r>
            <a:r>
              <a:rPr lang="es-MX" dirty="0" smtClean="0"/>
              <a:t>.</a:t>
            </a:r>
          </a:p>
          <a:p>
            <a:r>
              <a:rPr lang="es-MX" dirty="0" err="1" smtClean="0"/>
              <a:t>Support</a:t>
            </a:r>
            <a:r>
              <a:rPr lang="es-MX" dirty="0" smtClean="0"/>
              <a:t> </a:t>
            </a:r>
            <a:r>
              <a:rPr lang="es-MX" dirty="0" err="1" smtClean="0"/>
              <a:t>pivotal</a:t>
            </a:r>
            <a:r>
              <a:rPr lang="es-MX" dirty="0" smtClean="0"/>
              <a:t> </a:t>
            </a:r>
            <a:r>
              <a:rPr lang="es-MX" dirty="0" err="1" smtClean="0"/>
              <a:t>protests</a:t>
            </a:r>
            <a:r>
              <a:rPr lang="es-MX" dirty="0" smtClean="0"/>
              <a:t> and </a:t>
            </a:r>
            <a:r>
              <a:rPr lang="es-MX" dirty="0" err="1" smtClean="0"/>
              <a:t>campaigns</a:t>
            </a:r>
            <a:r>
              <a:rPr lang="es-MX" dirty="0" smtClean="0"/>
              <a:t>.</a:t>
            </a:r>
          </a:p>
          <a:p>
            <a:r>
              <a:rPr lang="es-MX" dirty="0" err="1" smtClean="0"/>
              <a:t>Build</a:t>
            </a:r>
            <a:r>
              <a:rPr lang="es-MX" dirty="0" smtClean="0"/>
              <a:t> a </a:t>
            </a:r>
            <a:r>
              <a:rPr lang="es-MX" dirty="0" err="1" smtClean="0"/>
              <a:t>political</a:t>
            </a:r>
            <a:r>
              <a:rPr lang="es-MX" dirty="0" smtClean="0"/>
              <a:t> </a:t>
            </a:r>
            <a:r>
              <a:rPr lang="es-MX" dirty="0" err="1" smtClean="0"/>
              <a:t>party</a:t>
            </a:r>
            <a:r>
              <a:rPr lang="es-MX" dirty="0" smtClean="0"/>
              <a:t> of </a:t>
            </a:r>
            <a:r>
              <a:rPr lang="es-MX" dirty="0" err="1" smtClean="0"/>
              <a:t>our</a:t>
            </a:r>
            <a:r>
              <a:rPr lang="es-MX" dirty="0" smtClean="0"/>
              <a:t> </a:t>
            </a:r>
            <a:r>
              <a:rPr lang="es-MX" dirty="0" err="1" smtClean="0"/>
              <a:t>own</a:t>
            </a:r>
            <a:r>
              <a:rPr lang="es-MX" dirty="0" smtClean="0"/>
              <a:t>.</a:t>
            </a:r>
          </a:p>
          <a:p>
            <a:r>
              <a:rPr lang="es-MX" dirty="0" err="1" smtClean="0"/>
              <a:t>Put</a:t>
            </a:r>
            <a:r>
              <a:rPr lang="es-MX" dirty="0" smtClean="0"/>
              <a:t> </a:t>
            </a:r>
            <a:r>
              <a:rPr lang="es-MX" dirty="0" err="1" smtClean="0"/>
              <a:t>pieces</a:t>
            </a:r>
            <a:r>
              <a:rPr lang="es-MX" dirty="0" smtClean="0"/>
              <a:t> of a </a:t>
            </a:r>
            <a:r>
              <a:rPr lang="es-MX" dirty="0" err="1" smtClean="0"/>
              <a:t>better</a:t>
            </a:r>
            <a:r>
              <a:rPr lang="es-MX" dirty="0" smtClean="0"/>
              <a:t> </a:t>
            </a:r>
            <a:r>
              <a:rPr lang="es-MX" dirty="0" err="1" smtClean="0"/>
              <a:t>world</a:t>
            </a:r>
            <a:r>
              <a:rPr lang="es-MX" dirty="0" smtClean="0"/>
              <a:t> in place, as a </a:t>
            </a:r>
            <a:r>
              <a:rPr lang="es-MX" dirty="0" err="1" smtClean="0"/>
              <a:t>supplement</a:t>
            </a:r>
            <a:r>
              <a:rPr lang="es-MX" dirty="0" smtClean="0"/>
              <a:t> </a:t>
            </a:r>
            <a:r>
              <a:rPr lang="es-MX" dirty="0" err="1" smtClean="0"/>
              <a:t>to</a:t>
            </a:r>
            <a:r>
              <a:rPr lang="es-MX" dirty="0" smtClean="0"/>
              <a:t> </a:t>
            </a:r>
            <a:r>
              <a:rPr lang="es-MX" dirty="0" err="1" smtClean="0"/>
              <a:t>these</a:t>
            </a:r>
            <a:r>
              <a:rPr lang="es-MX" dirty="0" smtClean="0"/>
              <a:t> </a:t>
            </a:r>
            <a:r>
              <a:rPr lang="es-MX" dirty="0" err="1" smtClean="0"/>
              <a:t>actions</a:t>
            </a:r>
            <a:r>
              <a:rPr lang="es-MX" dirty="0" smtClean="0"/>
              <a:t>, </a:t>
            </a:r>
            <a:r>
              <a:rPr lang="es-MX" dirty="0" err="1" smtClean="0"/>
              <a:t>not</a:t>
            </a:r>
            <a:r>
              <a:rPr lang="es-MX" dirty="0" smtClean="0"/>
              <a:t> a </a:t>
            </a:r>
            <a:r>
              <a:rPr lang="es-MX" dirty="0" err="1" smtClean="0"/>
              <a:t>substitute</a:t>
            </a:r>
            <a:r>
              <a:rPr lang="es-MX" dirty="0" smtClean="0"/>
              <a:t> </a:t>
            </a:r>
            <a:r>
              <a:rPr lang="es-MX" dirty="0" err="1" smtClean="0"/>
              <a:t>for</a:t>
            </a:r>
            <a:r>
              <a:rPr lang="es-MX" dirty="0" smtClean="0"/>
              <a:t> </a:t>
            </a:r>
            <a:r>
              <a:rPr lang="es-MX" dirty="0" err="1" smtClean="0"/>
              <a:t>them</a:t>
            </a:r>
            <a:r>
              <a:rPr lang="es-MX" dirty="0" smtClean="0"/>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lstStyle/>
          <a:p>
            <a:r>
              <a:rPr lang="es-MX" b="1" dirty="0" smtClean="0">
                <a:solidFill>
                  <a:srgbClr val="C00000"/>
                </a:solidFill>
              </a:rPr>
              <a:t>PART V</a:t>
            </a:r>
          </a:p>
        </p:txBody>
      </p:sp>
      <p:sp>
        <p:nvSpPr>
          <p:cNvPr id="3" name="Subtitle 2"/>
          <p:cNvSpPr>
            <a:spLocks noGrp="1"/>
          </p:cNvSpPr>
          <p:nvPr>
            <p:ph type="subTitle" idx="1"/>
          </p:nvPr>
        </p:nvSpPr>
        <p:spPr>
          <a:xfrm>
            <a:off x="1295400" y="2514600"/>
            <a:ext cx="6400800" cy="1752600"/>
          </a:xfrm>
        </p:spPr>
        <p:txBody>
          <a:bodyPr/>
          <a:lstStyle/>
          <a:p>
            <a:r>
              <a:rPr lang="es-MX" sz="3600" b="1" dirty="0" err="1" smtClean="0">
                <a:solidFill>
                  <a:srgbClr val="006600"/>
                </a:solidFill>
              </a:rPr>
              <a:t>Perspectives</a:t>
            </a:r>
            <a:r>
              <a:rPr lang="es-MX" sz="3600" b="1" dirty="0" smtClean="0">
                <a:solidFill>
                  <a:srgbClr val="006600"/>
                </a:solidFill>
              </a:rPr>
              <a:t> </a:t>
            </a:r>
            <a:r>
              <a:rPr lang="es-MX" sz="3600" b="1" dirty="0" err="1" smtClean="0">
                <a:solidFill>
                  <a:srgbClr val="006600"/>
                </a:solidFill>
              </a:rPr>
              <a:t>on</a:t>
            </a:r>
            <a:r>
              <a:rPr lang="es-MX" sz="3600" b="1" dirty="0" smtClean="0">
                <a:solidFill>
                  <a:srgbClr val="006600"/>
                </a:solidFill>
              </a:rPr>
              <a:t> non-</a:t>
            </a:r>
            <a:r>
              <a:rPr lang="es-MX" sz="3600" b="1" dirty="0" err="1" smtClean="0">
                <a:solidFill>
                  <a:srgbClr val="006600"/>
                </a:solidFill>
              </a:rPr>
              <a:t>profit</a:t>
            </a:r>
            <a:r>
              <a:rPr lang="es-MX" sz="3600" b="1" dirty="0" smtClean="0">
                <a:solidFill>
                  <a:srgbClr val="006600"/>
                </a:solidFill>
              </a:rPr>
              <a:t> </a:t>
            </a:r>
            <a:r>
              <a:rPr lang="es-MX" sz="3600" b="1" dirty="0" err="1" smtClean="0">
                <a:solidFill>
                  <a:srgbClr val="006600"/>
                </a:solidFill>
              </a:rPr>
              <a:t>organizations</a:t>
            </a:r>
            <a:r>
              <a:rPr lang="es-MX" sz="3600" b="1" dirty="0" smtClean="0">
                <a:solidFill>
                  <a:srgbClr val="006600"/>
                </a:solidFill>
              </a:rPr>
              <a:t> and </a:t>
            </a:r>
            <a:r>
              <a:rPr lang="es-MX" sz="3600" b="1" dirty="0" err="1" smtClean="0">
                <a:solidFill>
                  <a:srgbClr val="006600"/>
                </a:solidFill>
              </a:rPr>
              <a:t>careers</a:t>
            </a:r>
            <a:r>
              <a:rPr lang="es-MX" sz="3600" b="1" dirty="0" smtClean="0">
                <a:solidFill>
                  <a:srgbClr val="006600"/>
                </a:solidFill>
              </a:rPr>
              <a:t>.</a:t>
            </a:r>
            <a:endParaRPr lang="es-MX" sz="36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90600" y="2133600"/>
            <a:ext cx="7543800" cy="3505200"/>
          </a:xfrm>
        </p:spPr>
        <p:txBody>
          <a:bodyPr/>
          <a:lstStyle/>
          <a:p>
            <a:pPr algn="l">
              <a:buNone/>
            </a:pPr>
            <a:r>
              <a:rPr lang="es-MX" dirty="0" err="1" smtClean="0"/>
              <a:t>Only</a:t>
            </a:r>
            <a:r>
              <a:rPr lang="es-MX" dirty="0" smtClean="0"/>
              <a:t> 4% of </a:t>
            </a:r>
            <a:r>
              <a:rPr lang="es-MX" dirty="0" err="1" smtClean="0"/>
              <a:t>foundation</a:t>
            </a:r>
            <a:r>
              <a:rPr lang="es-MX" dirty="0" smtClean="0"/>
              <a:t> </a:t>
            </a:r>
            <a:r>
              <a:rPr lang="es-MX" dirty="0" err="1" smtClean="0"/>
              <a:t>environmental</a:t>
            </a:r>
            <a:r>
              <a:rPr lang="es-MX" dirty="0" smtClean="0"/>
              <a:t> </a:t>
            </a:r>
            <a:r>
              <a:rPr lang="es-MX" dirty="0" err="1" smtClean="0"/>
              <a:t>funding</a:t>
            </a:r>
            <a:r>
              <a:rPr lang="es-MX" dirty="0" smtClean="0"/>
              <a:t> </a:t>
            </a:r>
            <a:r>
              <a:rPr lang="es-MX" dirty="0" err="1" smtClean="0"/>
              <a:t>goes</a:t>
            </a:r>
            <a:r>
              <a:rPr lang="es-MX" dirty="0" smtClean="0"/>
              <a:t> </a:t>
            </a:r>
            <a:r>
              <a:rPr lang="es-MX" dirty="0" err="1" smtClean="0"/>
              <a:t>to</a:t>
            </a:r>
            <a:r>
              <a:rPr lang="es-MX" dirty="0" smtClean="0"/>
              <a:t> </a:t>
            </a:r>
            <a:r>
              <a:rPr lang="es-MX" dirty="0" err="1" smtClean="0"/>
              <a:t>the</a:t>
            </a:r>
            <a:r>
              <a:rPr lang="es-MX" dirty="0" smtClean="0"/>
              <a:t> </a:t>
            </a:r>
            <a:r>
              <a:rPr lang="es-MX" dirty="0" err="1" smtClean="0"/>
              <a:t>environmental</a:t>
            </a:r>
            <a:r>
              <a:rPr lang="es-MX" dirty="0" smtClean="0"/>
              <a:t> </a:t>
            </a:r>
            <a:r>
              <a:rPr lang="es-MX" dirty="0" err="1" smtClean="0"/>
              <a:t>justice</a:t>
            </a:r>
            <a:r>
              <a:rPr lang="es-MX" dirty="0" smtClean="0"/>
              <a:t> </a:t>
            </a:r>
            <a:r>
              <a:rPr lang="es-MX" dirty="0" err="1" smtClean="0"/>
              <a:t>movement</a:t>
            </a:r>
            <a:r>
              <a:rPr lang="es-MX" dirty="0" smtClean="0"/>
              <a:t>.</a:t>
            </a:r>
            <a:endParaRPr lang="es-MX"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a:p>
        </p:txBody>
      </p:sp>
      <p:sp>
        <p:nvSpPr>
          <p:cNvPr id="3" name="Content Placeholder 2"/>
          <p:cNvSpPr>
            <a:spLocks noGrp="1"/>
          </p:cNvSpPr>
          <p:nvPr>
            <p:ph idx="1"/>
          </p:nvPr>
        </p:nvSpPr>
        <p:spPr/>
        <p:txBody>
          <a:bodyPr/>
          <a:lstStyle/>
          <a:p>
            <a:pPr>
              <a:buNone/>
            </a:pPr>
            <a:r>
              <a:rPr lang="es-MX" dirty="0" smtClean="0"/>
              <a:t>Big Money </a:t>
            </a:r>
            <a:r>
              <a:rPr lang="es-MX" dirty="0" err="1" smtClean="0"/>
              <a:t>Philanthropy</a:t>
            </a:r>
            <a:r>
              <a:rPr lang="es-MX" dirty="0" smtClean="0"/>
              <a:t> </a:t>
            </a:r>
            <a:r>
              <a:rPr lang="es-MX" dirty="0" err="1" smtClean="0"/>
              <a:t>is</a:t>
            </a:r>
            <a:r>
              <a:rPr lang="es-MX" dirty="0" smtClean="0"/>
              <a:t> </a:t>
            </a:r>
            <a:r>
              <a:rPr lang="es-MX" dirty="0" err="1" smtClean="0"/>
              <a:t>only</a:t>
            </a:r>
            <a:r>
              <a:rPr lang="es-MX" dirty="0" smtClean="0"/>
              <a:t> </a:t>
            </a:r>
            <a:r>
              <a:rPr lang="es-MX" dirty="0" err="1" smtClean="0"/>
              <a:t>possible</a:t>
            </a:r>
            <a:r>
              <a:rPr lang="es-MX" dirty="0" smtClean="0"/>
              <a:t> </a:t>
            </a:r>
            <a:r>
              <a:rPr lang="es-MX" dirty="0" err="1" smtClean="0"/>
              <a:t>because</a:t>
            </a:r>
            <a:r>
              <a:rPr lang="es-MX" dirty="0" smtClean="0"/>
              <a:t> </a:t>
            </a:r>
            <a:r>
              <a:rPr lang="es-MX" dirty="0" err="1" smtClean="0"/>
              <a:t>wealth</a:t>
            </a:r>
            <a:r>
              <a:rPr lang="es-MX" dirty="0" smtClean="0"/>
              <a:t> </a:t>
            </a:r>
            <a:r>
              <a:rPr lang="es-MX" dirty="0" err="1" smtClean="0"/>
              <a:t>accumulates</a:t>
            </a:r>
            <a:r>
              <a:rPr lang="es-MX" dirty="0" smtClean="0"/>
              <a:t> in </a:t>
            </a:r>
            <a:r>
              <a:rPr lang="es-MX" dirty="0" err="1" smtClean="0"/>
              <a:t>the</a:t>
            </a:r>
            <a:r>
              <a:rPr lang="es-MX" dirty="0" smtClean="0"/>
              <a:t> </a:t>
            </a:r>
            <a:r>
              <a:rPr lang="es-MX" dirty="0" err="1" smtClean="0"/>
              <a:t>hands</a:t>
            </a:r>
            <a:r>
              <a:rPr lang="es-MX" dirty="0" smtClean="0"/>
              <a:t> of </a:t>
            </a:r>
            <a:r>
              <a:rPr lang="es-MX" dirty="0" err="1" smtClean="0"/>
              <a:t>the</a:t>
            </a:r>
            <a:r>
              <a:rPr lang="es-MX" dirty="0" smtClean="0"/>
              <a:t> </a:t>
            </a:r>
            <a:r>
              <a:rPr lang="es-MX" dirty="0" err="1" smtClean="0"/>
              <a:t>few</a:t>
            </a:r>
            <a:r>
              <a:rPr lang="es-MX" dirty="0" smtClean="0"/>
              <a:t>.</a:t>
            </a:r>
          </a:p>
          <a:p>
            <a:pPr>
              <a:buNone/>
            </a:pPr>
            <a:endParaRPr lang="es-MX" sz="800" dirty="0" smtClean="0"/>
          </a:p>
          <a:p>
            <a:pPr>
              <a:buNone/>
            </a:pPr>
            <a:r>
              <a:rPr lang="es-MX" dirty="0" err="1" smtClean="0"/>
              <a:t>It</a:t>
            </a:r>
            <a:r>
              <a:rPr lang="es-MX" dirty="0" smtClean="0"/>
              <a:t> </a:t>
            </a:r>
            <a:r>
              <a:rPr lang="es-MX" dirty="0" err="1" smtClean="0"/>
              <a:t>is</a:t>
            </a:r>
            <a:r>
              <a:rPr lang="es-MX" dirty="0" smtClean="0"/>
              <a:t> </a:t>
            </a:r>
            <a:r>
              <a:rPr lang="es-MX" dirty="0" err="1" smtClean="0"/>
              <a:t>only</a:t>
            </a:r>
            <a:r>
              <a:rPr lang="es-MX" dirty="0" smtClean="0"/>
              <a:t> “</a:t>
            </a:r>
            <a:r>
              <a:rPr lang="es-MX" dirty="0" err="1" smtClean="0"/>
              <a:t>necessary</a:t>
            </a:r>
            <a:r>
              <a:rPr lang="es-MX" dirty="0" smtClean="0"/>
              <a:t>” </a:t>
            </a:r>
            <a:r>
              <a:rPr lang="es-MX" dirty="0" err="1" smtClean="0"/>
              <a:t>for</a:t>
            </a:r>
            <a:r>
              <a:rPr lang="es-MX" dirty="0" smtClean="0"/>
              <a:t> </a:t>
            </a:r>
            <a:r>
              <a:rPr lang="es-MX" dirty="0" err="1" smtClean="0"/>
              <a:t>the</a:t>
            </a:r>
            <a:r>
              <a:rPr lang="es-MX" dirty="0" smtClean="0"/>
              <a:t> </a:t>
            </a:r>
            <a:r>
              <a:rPr lang="es-MX" dirty="0" err="1" smtClean="0"/>
              <a:t>same</a:t>
            </a:r>
            <a:r>
              <a:rPr lang="es-MX" dirty="0" smtClean="0"/>
              <a:t> </a:t>
            </a:r>
            <a:r>
              <a:rPr lang="es-MX" dirty="0" err="1" smtClean="0"/>
              <a:t>reason</a:t>
            </a:r>
            <a:r>
              <a:rPr lang="es-MX" dirty="0" smtClean="0"/>
              <a:t>.</a:t>
            </a:r>
            <a:endParaRPr lang="es-MX"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0" y="0"/>
            <a:ext cx="9144000" cy="533400"/>
          </a:xfrm>
        </p:spPr>
        <p:txBody>
          <a:bodyPr/>
          <a:lstStyle/>
          <a:p>
            <a:endParaRPr lang="en-US" sz="3200" smtClean="0"/>
          </a:p>
        </p:txBody>
      </p:sp>
      <p:sp>
        <p:nvSpPr>
          <p:cNvPr id="114691" name="Content Placeholder 2"/>
          <p:cNvSpPr>
            <a:spLocks noGrp="1"/>
          </p:cNvSpPr>
          <p:nvPr>
            <p:ph idx="1"/>
          </p:nvPr>
        </p:nvSpPr>
        <p:spPr>
          <a:xfrm>
            <a:off x="304800" y="6019800"/>
            <a:ext cx="8229600" cy="533400"/>
          </a:xfrm>
        </p:spPr>
        <p:txBody>
          <a:bodyPr/>
          <a:lstStyle/>
          <a:p>
            <a:pPr algn="ctr">
              <a:buFontTx/>
              <a:buNone/>
            </a:pPr>
            <a:r>
              <a:rPr lang="es-MX" sz="3600" smtClean="0"/>
              <a:t>Together we can find a new path</a:t>
            </a:r>
            <a:r>
              <a:rPr lang="es-MX" sz="2800" smtClean="0"/>
              <a:t>. </a:t>
            </a:r>
          </a:p>
        </p:txBody>
      </p:sp>
      <p:pic>
        <p:nvPicPr>
          <p:cNvPr id="114692" name="Picture 2" descr="C:\Users\Angel\Desktop\From Old Computer\My Documents\Carol's Folder\Farm Worker Pesticide Project\Photos.displays\fruit again....jpg"/>
          <p:cNvPicPr>
            <a:picLocks noChangeAspect="1" noChangeArrowheads="1"/>
          </p:cNvPicPr>
          <p:nvPr/>
        </p:nvPicPr>
        <p:blipFill>
          <a:blip r:embed="rId2" cstate="print"/>
          <a:srcRect/>
          <a:stretch>
            <a:fillRect/>
          </a:stretch>
        </p:blipFill>
        <p:spPr bwMode="auto">
          <a:xfrm>
            <a:off x="381000" y="685800"/>
            <a:ext cx="4191000" cy="4191000"/>
          </a:xfrm>
          <a:prstGeom prst="rect">
            <a:avLst/>
          </a:prstGeom>
          <a:noFill/>
          <a:ln w="9525">
            <a:noFill/>
            <a:miter lim="800000"/>
            <a:headEnd/>
            <a:tailEnd/>
          </a:ln>
        </p:spPr>
      </p:pic>
      <p:pic>
        <p:nvPicPr>
          <p:cNvPr id="114693" name="Picture 3" descr="C:\Users\Angel\Desktop\From Old Computer\My Documents\Carol's Folder\Farm Worker Pesticide Project\Photos.displays\loving parents w baby.jpg"/>
          <p:cNvPicPr>
            <a:picLocks noChangeAspect="1" noChangeArrowheads="1"/>
          </p:cNvPicPr>
          <p:nvPr/>
        </p:nvPicPr>
        <p:blipFill>
          <a:blip r:embed="rId3" cstate="print"/>
          <a:srcRect/>
          <a:stretch>
            <a:fillRect/>
          </a:stretch>
        </p:blipFill>
        <p:spPr bwMode="auto">
          <a:xfrm>
            <a:off x="5029200" y="838200"/>
            <a:ext cx="3713163"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914400" cy="46037"/>
          </a:xfrm>
        </p:spPr>
        <p:txBody>
          <a:bodyPr/>
          <a:lstStyle/>
          <a:p>
            <a:r>
              <a:rPr lang="es-MX" smtClean="0"/>
              <a:t> </a:t>
            </a:r>
          </a:p>
        </p:txBody>
      </p:sp>
      <p:sp>
        <p:nvSpPr>
          <p:cNvPr id="18436" name="Content Placeholder 3"/>
          <p:cNvSpPr>
            <a:spLocks noGrp="1"/>
          </p:cNvSpPr>
          <p:nvPr>
            <p:ph sz="half" idx="2"/>
          </p:nvPr>
        </p:nvSpPr>
        <p:spPr/>
        <p:txBody>
          <a:bodyPr/>
          <a:lstStyle/>
          <a:p>
            <a:endParaRPr lang="es-MX" smtClean="0"/>
          </a:p>
        </p:txBody>
      </p:sp>
      <p:pic>
        <p:nvPicPr>
          <p:cNvPr id="18437" name="Picture 2" descr="C:\Users\Angel\Desktop\From Old Computer\My Documents\Carol's Folder\Farm Worker Pesticide Project\Photos.displays\fluor face non-blue A0001.jpg"/>
          <p:cNvPicPr>
            <a:picLocks noChangeAspect="1" noChangeArrowheads="1"/>
          </p:cNvPicPr>
          <p:nvPr/>
        </p:nvPicPr>
        <p:blipFill>
          <a:blip r:embed="rId3" cstate="print"/>
          <a:srcRect/>
          <a:stretch>
            <a:fillRect/>
          </a:stretch>
        </p:blipFill>
        <p:spPr bwMode="auto">
          <a:xfrm>
            <a:off x="457200" y="1905000"/>
            <a:ext cx="3964028" cy="2819400"/>
          </a:xfrm>
          <a:prstGeom prst="rect">
            <a:avLst/>
          </a:prstGeom>
          <a:noFill/>
          <a:ln w="9525">
            <a:noFill/>
            <a:miter lim="800000"/>
            <a:headEnd/>
            <a:tailEnd/>
          </a:ln>
        </p:spPr>
      </p:pic>
      <p:pic>
        <p:nvPicPr>
          <p:cNvPr id="18438" name="Picture 3" descr="C:\Users\Angel\Desktop\From Old Computer\My Documents\Carol's Folder\Farm Worker Pesticide Project\Photos.displays\fluor face Fenske slide showA.jpg"/>
          <p:cNvPicPr>
            <a:picLocks noChangeAspect="1" noChangeArrowheads="1"/>
          </p:cNvPicPr>
          <p:nvPr/>
        </p:nvPicPr>
        <p:blipFill>
          <a:blip r:embed="rId4" cstate="print"/>
          <a:srcRect/>
          <a:stretch>
            <a:fillRect/>
          </a:stretch>
        </p:blipFill>
        <p:spPr bwMode="auto">
          <a:xfrm>
            <a:off x="4724400" y="304800"/>
            <a:ext cx="4078288" cy="561657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a:xfrm>
            <a:off x="457200" y="274638"/>
            <a:ext cx="8229600" cy="1096962"/>
          </a:xfrm>
        </p:spPr>
        <p:txBody>
          <a:bodyPr/>
          <a:lstStyle/>
          <a:p>
            <a:r>
              <a:rPr lang="es-MX" dirty="0" smtClean="0">
                <a:solidFill>
                  <a:srgbClr val="006600"/>
                </a:solidFill>
              </a:rPr>
              <a:t>Carol </a:t>
            </a:r>
            <a:r>
              <a:rPr lang="es-MX" dirty="0" err="1" smtClean="0">
                <a:solidFill>
                  <a:srgbClr val="006600"/>
                </a:solidFill>
              </a:rPr>
              <a:t>Dansereau</a:t>
            </a:r>
            <a:endParaRPr lang="es-MX" dirty="0" smtClean="0">
              <a:solidFill>
                <a:srgbClr val="006600"/>
              </a:solidFill>
            </a:endParaRPr>
          </a:p>
        </p:txBody>
      </p:sp>
      <p:sp>
        <p:nvSpPr>
          <p:cNvPr id="11268" name="Content Placeholder 2"/>
          <p:cNvSpPr>
            <a:spLocks noGrp="1"/>
          </p:cNvSpPr>
          <p:nvPr>
            <p:ph idx="1"/>
          </p:nvPr>
        </p:nvSpPr>
        <p:spPr>
          <a:xfrm>
            <a:off x="457200" y="1447800"/>
            <a:ext cx="8229600" cy="3962400"/>
          </a:xfrm>
        </p:spPr>
        <p:txBody>
          <a:bodyPr/>
          <a:lstStyle/>
          <a:p>
            <a:pPr algn="ctr">
              <a:buFontTx/>
              <a:buNone/>
            </a:pPr>
            <a:r>
              <a:rPr lang="es-MX" sz="2800" dirty="0" smtClean="0"/>
              <a:t>	</a:t>
            </a:r>
            <a:r>
              <a:rPr lang="es-MX" b="1" i="1" u="sng" dirty="0" err="1" smtClean="0"/>
              <a:t>What</a:t>
            </a:r>
            <a:r>
              <a:rPr lang="es-MX" b="1" i="1" u="sng" dirty="0" smtClean="0"/>
              <a:t> </a:t>
            </a:r>
            <a:r>
              <a:rPr lang="es-MX" b="1" i="1" u="sng" dirty="0" err="1" smtClean="0"/>
              <a:t>It</a:t>
            </a:r>
            <a:r>
              <a:rPr lang="es-MX" b="1" i="1" u="sng" dirty="0" smtClean="0"/>
              <a:t> </a:t>
            </a:r>
            <a:r>
              <a:rPr lang="es-MX" b="1" i="1" u="sng" dirty="0" err="1" smtClean="0"/>
              <a:t>Will</a:t>
            </a:r>
            <a:r>
              <a:rPr lang="es-MX" b="1" i="1" u="sng" dirty="0" smtClean="0"/>
              <a:t> </a:t>
            </a:r>
            <a:r>
              <a:rPr lang="es-MX" b="1" i="1" u="sng" dirty="0" err="1" smtClean="0"/>
              <a:t>Take</a:t>
            </a:r>
            <a:r>
              <a:rPr lang="es-MX" b="1" i="1" u="sng" dirty="0" smtClean="0"/>
              <a:t>.</a:t>
            </a:r>
          </a:p>
          <a:p>
            <a:pPr algn="ctr">
              <a:buFontTx/>
              <a:buNone/>
            </a:pPr>
            <a:r>
              <a:rPr lang="es-MX" sz="2400" b="1" i="1" dirty="0" err="1" smtClean="0"/>
              <a:t>Rejecting</a:t>
            </a:r>
            <a:r>
              <a:rPr lang="es-MX" sz="2400" b="1" i="1" dirty="0" smtClean="0"/>
              <a:t> </a:t>
            </a:r>
            <a:r>
              <a:rPr lang="es-MX" sz="2400" b="1" i="1" dirty="0" err="1" smtClean="0"/>
              <a:t>Dead-ends</a:t>
            </a:r>
            <a:r>
              <a:rPr lang="es-MX" sz="2400" b="1" i="1" dirty="0" smtClean="0"/>
              <a:t> and False </a:t>
            </a:r>
            <a:r>
              <a:rPr lang="es-MX" sz="2400" b="1" i="1" dirty="0" err="1" smtClean="0"/>
              <a:t>Friends</a:t>
            </a:r>
            <a:r>
              <a:rPr lang="es-MX" sz="2400" b="1" i="1" dirty="0" smtClean="0"/>
              <a:t> </a:t>
            </a:r>
          </a:p>
          <a:p>
            <a:pPr algn="ctr">
              <a:buFontTx/>
              <a:buNone/>
            </a:pPr>
            <a:r>
              <a:rPr lang="es-MX" sz="2400" b="1" i="1" dirty="0" smtClean="0"/>
              <a:t>in </a:t>
            </a:r>
            <a:r>
              <a:rPr lang="es-MX" sz="2400" b="1" i="1" dirty="0" err="1" smtClean="0"/>
              <a:t>the</a:t>
            </a:r>
            <a:r>
              <a:rPr lang="es-MX" sz="2400" b="1" i="1" dirty="0" smtClean="0"/>
              <a:t> </a:t>
            </a:r>
            <a:r>
              <a:rPr lang="es-MX" sz="2400" b="1" i="1" dirty="0" err="1" smtClean="0"/>
              <a:t>Fight</a:t>
            </a:r>
            <a:r>
              <a:rPr lang="es-MX" sz="2400" b="1" i="1" dirty="0" smtClean="0"/>
              <a:t> </a:t>
            </a:r>
            <a:r>
              <a:rPr lang="es-MX" sz="2400" b="1" i="1" dirty="0" err="1" smtClean="0"/>
              <a:t>for</a:t>
            </a:r>
            <a:r>
              <a:rPr lang="es-MX" sz="2400" b="1" i="1" dirty="0" smtClean="0"/>
              <a:t> </a:t>
            </a:r>
            <a:r>
              <a:rPr lang="es-MX" sz="2400" b="1" i="1" dirty="0" err="1" smtClean="0"/>
              <a:t>the</a:t>
            </a:r>
            <a:r>
              <a:rPr lang="es-MX" sz="2400" b="1" i="1" dirty="0" smtClean="0"/>
              <a:t> </a:t>
            </a:r>
            <a:r>
              <a:rPr lang="es-MX" sz="2400" b="1" i="1" dirty="0" err="1" smtClean="0"/>
              <a:t>Earth</a:t>
            </a:r>
            <a:endParaRPr lang="es-MX" sz="2400" b="1" i="1" dirty="0" smtClean="0"/>
          </a:p>
          <a:p>
            <a:pPr algn="ctr">
              <a:buFontTx/>
              <a:buNone/>
            </a:pPr>
            <a:endParaRPr lang="es-MX" sz="2400" b="1" i="1" dirty="0" smtClean="0"/>
          </a:p>
          <a:p>
            <a:pPr algn="ctr">
              <a:buFontTx/>
              <a:buNone/>
            </a:pPr>
            <a:endParaRPr lang="es-MX" sz="800" dirty="0" smtClean="0"/>
          </a:p>
          <a:p>
            <a:pPr algn="ctr">
              <a:buFontTx/>
              <a:buNone/>
            </a:pPr>
            <a:r>
              <a:rPr lang="es-MX" sz="2400" dirty="0" err="1" smtClean="0">
                <a:solidFill>
                  <a:srgbClr val="006600"/>
                </a:solidFill>
              </a:rPr>
              <a:t>Available</a:t>
            </a:r>
            <a:r>
              <a:rPr lang="es-MX" sz="2400" dirty="0" smtClean="0">
                <a:solidFill>
                  <a:srgbClr val="006600"/>
                </a:solidFill>
              </a:rPr>
              <a:t> </a:t>
            </a:r>
            <a:r>
              <a:rPr lang="es-MX" sz="2400" dirty="0" err="1" smtClean="0">
                <a:solidFill>
                  <a:srgbClr val="006600"/>
                </a:solidFill>
              </a:rPr>
              <a:t>via</a:t>
            </a:r>
            <a:r>
              <a:rPr lang="es-MX" sz="2400" dirty="0" smtClean="0">
                <a:solidFill>
                  <a:srgbClr val="006600"/>
                </a:solidFill>
              </a:rPr>
              <a:t> amazon.com  </a:t>
            </a:r>
          </a:p>
          <a:p>
            <a:pPr algn="ctr">
              <a:buFontTx/>
              <a:buNone/>
            </a:pPr>
            <a:r>
              <a:rPr lang="es-MX" sz="2400" dirty="0" err="1" smtClean="0">
                <a:solidFill>
                  <a:srgbClr val="006600"/>
                </a:solidFill>
              </a:rPr>
              <a:t>Contact</a:t>
            </a:r>
            <a:r>
              <a:rPr lang="es-MX" sz="2400" dirty="0" smtClean="0">
                <a:solidFill>
                  <a:srgbClr val="006600"/>
                </a:solidFill>
              </a:rPr>
              <a:t> Carol </a:t>
            </a:r>
            <a:r>
              <a:rPr lang="es-MX" sz="2400" dirty="0" err="1" smtClean="0">
                <a:solidFill>
                  <a:srgbClr val="006600"/>
                </a:solidFill>
              </a:rPr>
              <a:t>about</a:t>
            </a:r>
            <a:r>
              <a:rPr lang="es-MX" sz="2400" dirty="0" smtClean="0">
                <a:solidFill>
                  <a:srgbClr val="006600"/>
                </a:solidFill>
              </a:rPr>
              <a:t> </a:t>
            </a:r>
            <a:r>
              <a:rPr lang="es-MX" sz="2400" dirty="0" err="1" smtClean="0">
                <a:solidFill>
                  <a:srgbClr val="006600"/>
                </a:solidFill>
              </a:rPr>
              <a:t>discounts</a:t>
            </a:r>
            <a:r>
              <a:rPr lang="es-MX" sz="2400" dirty="0" smtClean="0">
                <a:solidFill>
                  <a:srgbClr val="006600"/>
                </a:solidFill>
              </a:rPr>
              <a:t>: info@caroldansereau.com</a:t>
            </a:r>
          </a:p>
          <a:p>
            <a:pPr algn="ctr">
              <a:buFontTx/>
              <a:buNone/>
            </a:pPr>
            <a:r>
              <a:rPr lang="es-MX" sz="2400" dirty="0" smtClean="0">
                <a:solidFill>
                  <a:srgbClr val="006600"/>
                </a:solidFill>
              </a:rPr>
              <a:t>www.caroldansereau.com</a:t>
            </a:r>
          </a:p>
          <a:p>
            <a:pPr algn="ctr">
              <a:buFontTx/>
              <a:buNone/>
            </a:pPr>
            <a:r>
              <a:rPr lang="es-MX" sz="2400" dirty="0" smtClean="0"/>
              <a:t>	</a:t>
            </a:r>
          </a:p>
          <a:p>
            <a:pPr algn="ctr">
              <a:buFontTx/>
              <a:buNone/>
            </a:pPr>
            <a:endParaRPr lang="es-MX" sz="2400" dirty="0" smtClean="0"/>
          </a:p>
          <a:p>
            <a:pPr algn="ctr">
              <a:buFontTx/>
              <a:buNone/>
            </a:pPr>
            <a:endParaRPr lang="es-MX" sz="3600" i="1" dirty="0" smtClean="0"/>
          </a:p>
          <a:p>
            <a:pPr algn="ctr">
              <a:buFontTx/>
              <a:buNone/>
            </a:pPr>
            <a:endParaRPr lang="es-MX" sz="3600" i="1" dirty="0" smtClean="0"/>
          </a:p>
        </p:txBody>
      </p:sp>
      <p:graphicFrame>
        <p:nvGraphicFramePr>
          <p:cNvPr id="11266" name="Object 4"/>
          <p:cNvGraphicFramePr>
            <a:graphicFrameLocks noChangeAspect="1"/>
          </p:cNvGraphicFramePr>
          <p:nvPr/>
        </p:nvGraphicFramePr>
        <p:xfrm>
          <a:off x="685800" y="5257800"/>
          <a:ext cx="8001000" cy="1295400"/>
        </p:xfrm>
        <a:graphic>
          <a:graphicData uri="http://schemas.openxmlformats.org/presentationml/2006/ole">
            <mc:AlternateContent xmlns:mc="http://schemas.openxmlformats.org/markup-compatibility/2006">
              <mc:Choice xmlns:v="urn:schemas-microsoft-com:vml" Requires="v">
                <p:oleObj spid="_x0000_s11267" name="Image File" r:id="rId4" imgW="3632040" imgH="583920" progId="">
                  <p:embed/>
                </p:oleObj>
              </mc:Choice>
              <mc:Fallback>
                <p:oleObj name="Image File" r:id="rId4" imgW="3632040" imgH="58392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257800"/>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MX" dirty="0" smtClean="0"/>
              <a:t>Extra </a:t>
            </a:r>
            <a:r>
              <a:rPr lang="es-MX" dirty="0" err="1" smtClean="0"/>
              <a:t>Slides</a:t>
            </a:r>
            <a:r>
              <a:rPr lang="es-MX" dirty="0" smtClean="0"/>
              <a:t>:</a:t>
            </a:r>
            <a:endParaRPr lang="es-MX" dirty="0"/>
          </a:p>
        </p:txBody>
      </p:sp>
      <p:sp>
        <p:nvSpPr>
          <p:cNvPr id="3" name="Subtitle 2"/>
          <p:cNvSpPr>
            <a:spLocks noGrp="1"/>
          </p:cNvSpPr>
          <p:nvPr>
            <p:ph type="subTitle" idx="1"/>
          </p:nvPr>
        </p:nvSpPr>
        <p:spPr/>
        <p:txBody>
          <a:bodyPr/>
          <a:lstStyle/>
          <a:p>
            <a:r>
              <a:rPr lang="es-MX" dirty="0" err="1" smtClean="0"/>
              <a:t>The</a:t>
            </a:r>
            <a:r>
              <a:rPr lang="es-MX" dirty="0" smtClean="0"/>
              <a:t> </a:t>
            </a:r>
            <a:r>
              <a:rPr lang="es-MX" dirty="0" err="1" smtClean="0"/>
              <a:t>following</a:t>
            </a:r>
            <a:r>
              <a:rPr lang="es-MX" dirty="0" smtClean="0"/>
              <a:t> are </a:t>
            </a:r>
            <a:r>
              <a:rPr lang="es-MX" dirty="0" err="1" smtClean="0"/>
              <a:t>not</a:t>
            </a:r>
            <a:r>
              <a:rPr lang="es-MX" dirty="0" smtClean="0"/>
              <a:t> </a:t>
            </a:r>
            <a:r>
              <a:rPr lang="es-MX" dirty="0" err="1" smtClean="0"/>
              <a:t>part</a:t>
            </a:r>
            <a:r>
              <a:rPr lang="es-MX" dirty="0" smtClean="0"/>
              <a:t> of </a:t>
            </a:r>
            <a:r>
              <a:rPr lang="es-MX" dirty="0" err="1" smtClean="0"/>
              <a:t>the</a:t>
            </a:r>
            <a:r>
              <a:rPr lang="es-MX" dirty="0" smtClean="0"/>
              <a:t> </a:t>
            </a:r>
            <a:r>
              <a:rPr lang="es-MX" dirty="0" err="1" smtClean="0"/>
              <a:t>presentation</a:t>
            </a:r>
            <a:r>
              <a:rPr lang="es-MX" dirty="0" smtClean="0"/>
              <a:t>; </a:t>
            </a:r>
            <a:r>
              <a:rPr lang="es-MX" dirty="0" err="1" smtClean="0"/>
              <a:t>they</a:t>
            </a:r>
            <a:r>
              <a:rPr lang="es-MX" dirty="0" smtClean="0"/>
              <a:t> are </a:t>
            </a:r>
            <a:r>
              <a:rPr lang="es-MX" dirty="0" err="1" smtClean="0"/>
              <a:t>available</a:t>
            </a:r>
            <a:r>
              <a:rPr lang="es-MX" dirty="0" smtClean="0"/>
              <a:t> in case </a:t>
            </a:r>
            <a:r>
              <a:rPr lang="es-MX" dirty="0" err="1" smtClean="0"/>
              <a:t>needed</a:t>
            </a:r>
            <a:r>
              <a:rPr lang="es-MX" dirty="0" smtClean="0"/>
              <a:t> </a:t>
            </a:r>
            <a:r>
              <a:rPr lang="es-MX" dirty="0" err="1" smtClean="0"/>
              <a:t>during</a:t>
            </a:r>
            <a:r>
              <a:rPr lang="es-MX" dirty="0" smtClean="0"/>
              <a:t> Q &amp; A.</a:t>
            </a:r>
            <a:endParaRPr lang="es-MX"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Angel\Desktop\From Old Computer\My Documents\Carol's Folder\Farm Worker Pesticide Project\Photos.displays\child holding peppers.jpg"/>
          <p:cNvPicPr>
            <a:picLocks noChangeAspect="1" noChangeArrowheads="1"/>
          </p:cNvPicPr>
          <p:nvPr/>
        </p:nvPicPr>
        <p:blipFill>
          <a:blip r:embed="rId2" cstate="print"/>
          <a:srcRect/>
          <a:stretch>
            <a:fillRect/>
          </a:stretch>
        </p:blipFill>
        <p:spPr bwMode="auto">
          <a:xfrm>
            <a:off x="2514600" y="533400"/>
            <a:ext cx="43434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s-MX" smtClean="0"/>
              <a:t>Children entering orchards</a:t>
            </a:r>
          </a:p>
        </p:txBody>
      </p:sp>
      <p:pic>
        <p:nvPicPr>
          <p:cNvPr id="31747" name="Picture 2" descr="C:\Users\Angel\Desktop\From Old Computer\My Documents\Carol's Folder\Farm Worker Pesticide Project\Photos.displays\HCN Sept.2003 kids.jpg"/>
          <p:cNvPicPr>
            <a:picLocks noGrp="1" noChangeAspect="1" noChangeArrowheads="1"/>
          </p:cNvPicPr>
          <p:nvPr>
            <p:ph idx="1"/>
          </p:nvPr>
        </p:nvPicPr>
        <p:blipFill>
          <a:blip r:embed="rId3" cstate="print"/>
          <a:srcRect/>
          <a:stretch>
            <a:fillRect/>
          </a:stretch>
        </p:blipFill>
        <p:spPr>
          <a:xfrm>
            <a:off x="1371600" y="1174750"/>
            <a:ext cx="6400800" cy="4845050"/>
          </a:xfr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ChangeArrowheads="1"/>
          </p:cNvSpPr>
          <p:nvPr>
            <p:ph type="title"/>
          </p:nvPr>
        </p:nvSpPr>
        <p:spPr/>
        <p:txBody>
          <a:bodyPr/>
          <a:lstStyle/>
          <a:p>
            <a:pPr eaLnBrk="1" hangingPunct="1"/>
            <a:r>
              <a:rPr lang="es-MX" sz="3200" smtClean="0"/>
              <a:t>Drift Catcher next to a farm worker home.</a:t>
            </a:r>
          </a:p>
        </p:txBody>
      </p:sp>
      <p:pic>
        <p:nvPicPr>
          <p:cNvPr id="99331" name="Picture 4" descr="DC"/>
          <p:cNvPicPr>
            <a:picLocks noGrp="1" noChangeAspect="1" noChangeArrowheads="1"/>
          </p:cNvPicPr>
          <p:nvPr>
            <p:ph idx="1"/>
          </p:nvPr>
        </p:nvPicPr>
        <p:blipFill>
          <a:blip r:embed="rId3" cstate="print"/>
          <a:srcRect/>
          <a:stretch>
            <a:fillRect/>
          </a:stretch>
        </p:blipFill>
        <p:spPr>
          <a:xfrm>
            <a:off x="1158875" y="1600200"/>
            <a:ext cx="6824663" cy="4525963"/>
          </a:xfr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s-MX" sz="2000" smtClean="0"/>
              <a:t/>
            </a:r>
            <a:br>
              <a:rPr lang="es-MX" sz="2000" smtClean="0"/>
            </a:br>
            <a:r>
              <a:rPr lang="es-MX" sz="2800" u="sng" smtClean="0"/>
              <a:t>Medical Monitoring, Washington State</a:t>
            </a:r>
            <a:r>
              <a:rPr lang="es-MX" sz="2800" smtClean="0"/>
              <a:t/>
            </a:r>
            <a:br>
              <a:rPr lang="es-MX" sz="2800" smtClean="0"/>
            </a:br>
            <a:r>
              <a:rPr lang="es-MX" sz="2000" smtClean="0"/>
              <a:t>Percent with Action-Level Cholinesterase Depressions  (&gt;20%)</a:t>
            </a:r>
            <a:r>
              <a:rPr lang="es-MX" smtClean="0"/>
              <a:t/>
            </a:r>
            <a:br>
              <a:rPr lang="es-MX" smtClean="0"/>
            </a:br>
            <a:endParaRPr lang="es-MX" smtClean="0"/>
          </a:p>
        </p:txBody>
      </p:sp>
      <p:graphicFrame>
        <p:nvGraphicFramePr>
          <p:cNvPr id="4" name="Table Placeholder 3"/>
          <p:cNvGraphicFramePr>
            <a:graphicFrameLocks noGrp="1"/>
          </p:cNvGraphicFramePr>
          <p:nvPr>
            <p:ph type="tbl" idx="1"/>
          </p:nvPr>
        </p:nvGraphicFramePr>
        <p:xfrm>
          <a:off x="457200" y="1600200"/>
          <a:ext cx="8229599" cy="741680"/>
        </p:xfrm>
        <a:graphic>
          <a:graphicData uri="http://schemas.openxmlformats.org/drawingml/2006/table">
            <a:tbl>
              <a:tblPr firstRow="1" bandRow="1">
                <a:tableStyleId>{073A0DAA-6AF3-43AB-8588-CEC1D06C72B9}</a:tableStyleId>
              </a:tblPr>
              <a:tblGrid>
                <a:gridCol w="1175657"/>
                <a:gridCol w="1175657"/>
                <a:gridCol w="1175657"/>
                <a:gridCol w="1175657"/>
                <a:gridCol w="1175657"/>
                <a:gridCol w="1175657"/>
                <a:gridCol w="1175657"/>
              </a:tblGrid>
              <a:tr h="370840">
                <a:tc>
                  <a:txBody>
                    <a:bodyPr/>
                    <a:lstStyle/>
                    <a:p>
                      <a:r>
                        <a:rPr lang="es-MX" dirty="0" smtClean="0"/>
                        <a:t>2004</a:t>
                      </a:r>
                      <a:endParaRPr lang="es-MX" dirty="0"/>
                    </a:p>
                  </a:txBody>
                  <a:tcPr/>
                </a:tc>
                <a:tc>
                  <a:txBody>
                    <a:bodyPr/>
                    <a:lstStyle/>
                    <a:p>
                      <a:r>
                        <a:rPr lang="es-MX" dirty="0" smtClean="0"/>
                        <a:t>2005</a:t>
                      </a:r>
                      <a:endParaRPr lang="es-MX" dirty="0"/>
                    </a:p>
                  </a:txBody>
                  <a:tcPr/>
                </a:tc>
                <a:tc>
                  <a:txBody>
                    <a:bodyPr/>
                    <a:lstStyle/>
                    <a:p>
                      <a:r>
                        <a:rPr lang="es-MX" dirty="0" smtClean="0"/>
                        <a:t>2006</a:t>
                      </a:r>
                      <a:endParaRPr lang="es-MX" dirty="0"/>
                    </a:p>
                  </a:txBody>
                  <a:tcPr/>
                </a:tc>
                <a:tc>
                  <a:txBody>
                    <a:bodyPr/>
                    <a:lstStyle/>
                    <a:p>
                      <a:r>
                        <a:rPr lang="es-MX" dirty="0" smtClean="0"/>
                        <a:t>2007</a:t>
                      </a:r>
                      <a:endParaRPr lang="es-MX" dirty="0"/>
                    </a:p>
                  </a:txBody>
                  <a:tcPr/>
                </a:tc>
                <a:tc>
                  <a:txBody>
                    <a:bodyPr/>
                    <a:lstStyle/>
                    <a:p>
                      <a:r>
                        <a:rPr lang="es-MX" dirty="0" smtClean="0"/>
                        <a:t>2008</a:t>
                      </a:r>
                      <a:endParaRPr lang="es-MX" dirty="0"/>
                    </a:p>
                  </a:txBody>
                  <a:tcPr/>
                </a:tc>
                <a:tc>
                  <a:txBody>
                    <a:bodyPr/>
                    <a:lstStyle/>
                    <a:p>
                      <a:r>
                        <a:rPr lang="es-MX" dirty="0" smtClean="0"/>
                        <a:t>2009</a:t>
                      </a:r>
                      <a:endParaRPr lang="es-MX" dirty="0"/>
                    </a:p>
                  </a:txBody>
                  <a:tcPr/>
                </a:tc>
                <a:tc>
                  <a:txBody>
                    <a:bodyPr/>
                    <a:lstStyle/>
                    <a:p>
                      <a:r>
                        <a:rPr lang="es-MX" dirty="0" smtClean="0"/>
                        <a:t>2010</a:t>
                      </a:r>
                      <a:endParaRPr lang="es-MX" dirty="0"/>
                    </a:p>
                  </a:txBody>
                  <a:tcPr/>
                </a:tc>
              </a:tr>
              <a:tr h="370840">
                <a:tc>
                  <a:txBody>
                    <a:bodyPr/>
                    <a:lstStyle/>
                    <a:p>
                      <a:r>
                        <a:rPr lang="es-MX" dirty="0" smtClean="0"/>
                        <a:t>20.5</a:t>
                      </a:r>
                      <a:endParaRPr lang="es-MX" dirty="0"/>
                    </a:p>
                  </a:txBody>
                  <a:tcPr/>
                </a:tc>
                <a:tc>
                  <a:txBody>
                    <a:bodyPr/>
                    <a:lstStyle/>
                    <a:p>
                      <a:r>
                        <a:rPr lang="es-MX" dirty="0" smtClean="0"/>
                        <a:t>9.6</a:t>
                      </a:r>
                      <a:endParaRPr lang="es-MX" dirty="0"/>
                    </a:p>
                  </a:txBody>
                  <a:tcPr/>
                </a:tc>
                <a:tc>
                  <a:txBody>
                    <a:bodyPr/>
                    <a:lstStyle/>
                    <a:p>
                      <a:r>
                        <a:rPr lang="es-MX" dirty="0" smtClean="0"/>
                        <a:t>12.1</a:t>
                      </a:r>
                      <a:endParaRPr lang="es-MX" dirty="0"/>
                    </a:p>
                  </a:txBody>
                  <a:tcPr/>
                </a:tc>
                <a:tc>
                  <a:txBody>
                    <a:bodyPr/>
                    <a:lstStyle/>
                    <a:p>
                      <a:r>
                        <a:rPr lang="es-MX" dirty="0" smtClean="0"/>
                        <a:t>17.3</a:t>
                      </a:r>
                      <a:endParaRPr lang="es-MX" dirty="0"/>
                    </a:p>
                  </a:txBody>
                  <a:tcPr/>
                </a:tc>
                <a:tc>
                  <a:txBody>
                    <a:bodyPr/>
                    <a:lstStyle/>
                    <a:p>
                      <a:r>
                        <a:rPr lang="es-MX" dirty="0" smtClean="0"/>
                        <a:t>7</a:t>
                      </a:r>
                      <a:endParaRPr lang="es-MX" dirty="0"/>
                    </a:p>
                  </a:txBody>
                  <a:tcPr/>
                </a:tc>
                <a:tc>
                  <a:txBody>
                    <a:bodyPr/>
                    <a:lstStyle/>
                    <a:p>
                      <a:r>
                        <a:rPr lang="es-MX" dirty="0" smtClean="0"/>
                        <a:t>8.8</a:t>
                      </a:r>
                      <a:endParaRPr lang="es-MX" dirty="0"/>
                    </a:p>
                  </a:txBody>
                  <a:tcPr/>
                </a:tc>
                <a:tc>
                  <a:txBody>
                    <a:bodyPr/>
                    <a:lstStyle/>
                    <a:p>
                      <a:r>
                        <a:rPr lang="es-MX" dirty="0" smtClean="0"/>
                        <a:t>3.1</a:t>
                      </a:r>
                      <a:endParaRPr lang="es-MX" dirty="0"/>
                    </a:p>
                  </a:txBody>
                  <a:tcPr/>
                </a:tc>
              </a:tr>
            </a:tbl>
          </a:graphicData>
        </a:graphic>
      </p:graphicFrame>
      <p:sp>
        <p:nvSpPr>
          <p:cNvPr id="21533" name="TextBox 4"/>
          <p:cNvSpPr txBox="1">
            <a:spLocks noChangeArrowheads="1"/>
          </p:cNvSpPr>
          <p:nvPr/>
        </p:nvSpPr>
        <p:spPr bwMode="auto">
          <a:xfrm>
            <a:off x="685800" y="3733800"/>
            <a:ext cx="7696200" cy="2216150"/>
          </a:xfrm>
          <a:prstGeom prst="rect">
            <a:avLst/>
          </a:prstGeom>
          <a:noFill/>
          <a:ln w="9525">
            <a:noFill/>
            <a:miter lim="800000"/>
            <a:headEnd/>
            <a:tailEnd/>
          </a:ln>
        </p:spPr>
        <p:txBody>
          <a:bodyPr>
            <a:spAutoFit/>
          </a:bodyPr>
          <a:lstStyle/>
          <a:p>
            <a:r>
              <a:rPr lang="es-MX" sz="2400" b="1" dirty="0" err="1"/>
              <a:t>Program</a:t>
            </a:r>
            <a:r>
              <a:rPr lang="es-MX" sz="2400" b="1" dirty="0"/>
              <a:t> </a:t>
            </a:r>
            <a:r>
              <a:rPr lang="es-MX" sz="2400" b="1" dirty="0" err="1"/>
              <a:t>Basics</a:t>
            </a:r>
            <a:r>
              <a:rPr lang="es-MX" sz="2400" b="1" dirty="0"/>
              <a:t>:</a:t>
            </a:r>
          </a:p>
          <a:p>
            <a:r>
              <a:rPr lang="es-MX" sz="2400" dirty="0"/>
              <a:t>	1) </a:t>
            </a:r>
            <a:r>
              <a:rPr lang="es-MX" sz="2400" dirty="0" err="1"/>
              <a:t>covers</a:t>
            </a:r>
            <a:r>
              <a:rPr lang="es-MX" sz="2400" dirty="0"/>
              <a:t> </a:t>
            </a:r>
            <a:r>
              <a:rPr lang="es-MX" sz="2400" dirty="0" err="1"/>
              <a:t>those</a:t>
            </a:r>
            <a:r>
              <a:rPr lang="es-MX" sz="2400" dirty="0"/>
              <a:t> </a:t>
            </a:r>
            <a:r>
              <a:rPr lang="es-MX" sz="2400" dirty="0" err="1"/>
              <a:t>handling</a:t>
            </a:r>
            <a:r>
              <a:rPr lang="es-MX" sz="2400" dirty="0"/>
              <a:t> &gt; 30 </a:t>
            </a:r>
            <a:r>
              <a:rPr lang="es-MX" sz="2400" dirty="0" err="1"/>
              <a:t>hours</a:t>
            </a:r>
            <a:r>
              <a:rPr lang="es-MX" sz="2400" dirty="0"/>
              <a:t>/30 </a:t>
            </a:r>
            <a:r>
              <a:rPr lang="es-MX" sz="2400" dirty="0" err="1"/>
              <a:t>days</a:t>
            </a:r>
            <a:endParaRPr lang="es-MX" sz="2400" dirty="0"/>
          </a:p>
          <a:p>
            <a:r>
              <a:rPr lang="es-MX" sz="2400" dirty="0"/>
              <a:t>	2) </a:t>
            </a:r>
            <a:r>
              <a:rPr lang="es-MX" sz="2400" dirty="0" err="1"/>
              <a:t>goal</a:t>
            </a:r>
            <a:r>
              <a:rPr lang="es-MX" sz="2400" dirty="0"/>
              <a:t> = </a:t>
            </a:r>
            <a:r>
              <a:rPr lang="es-MX" sz="2400" dirty="0" err="1"/>
              <a:t>protect</a:t>
            </a:r>
            <a:r>
              <a:rPr lang="es-MX" sz="2400" dirty="0"/>
              <a:t> </a:t>
            </a:r>
            <a:r>
              <a:rPr lang="es-MX" sz="2400" i="1" dirty="0" err="1"/>
              <a:t>before</a:t>
            </a:r>
            <a:r>
              <a:rPr lang="es-MX" sz="2400" i="1" dirty="0"/>
              <a:t> </a:t>
            </a:r>
            <a:r>
              <a:rPr lang="es-MX" sz="2400" dirty="0" err="1"/>
              <a:t>acute</a:t>
            </a:r>
            <a:r>
              <a:rPr lang="es-MX" sz="2400" dirty="0"/>
              <a:t> </a:t>
            </a:r>
            <a:r>
              <a:rPr lang="es-MX" sz="2400" dirty="0" err="1"/>
              <a:t>poisoning</a:t>
            </a:r>
            <a:endParaRPr lang="es-MX" sz="2400" dirty="0"/>
          </a:p>
          <a:p>
            <a:r>
              <a:rPr lang="es-MX" sz="2400" dirty="0"/>
              <a:t>	3) </a:t>
            </a:r>
            <a:r>
              <a:rPr lang="es-MX" sz="2400" dirty="0" err="1"/>
              <a:t>may</a:t>
            </a:r>
            <a:r>
              <a:rPr lang="es-MX" sz="2400" dirty="0"/>
              <a:t> </a:t>
            </a:r>
            <a:r>
              <a:rPr lang="es-MX" sz="2400" dirty="0" err="1"/>
              <a:t>not</a:t>
            </a:r>
            <a:r>
              <a:rPr lang="es-MX" sz="2400" dirty="0"/>
              <a:t> </a:t>
            </a:r>
            <a:r>
              <a:rPr lang="es-MX" sz="2400" dirty="0" err="1"/>
              <a:t>prevent</a:t>
            </a:r>
            <a:r>
              <a:rPr lang="es-MX" sz="2400" dirty="0"/>
              <a:t> non-</a:t>
            </a:r>
            <a:r>
              <a:rPr lang="es-MX" sz="2400" dirty="0" err="1"/>
              <a:t>acute</a:t>
            </a:r>
            <a:r>
              <a:rPr lang="es-MX" sz="2400" dirty="0"/>
              <a:t> </a:t>
            </a:r>
            <a:r>
              <a:rPr lang="es-MX" sz="2400" dirty="0" err="1"/>
              <a:t>problems</a:t>
            </a:r>
            <a:endParaRPr lang="es-MX" sz="2400" dirty="0"/>
          </a:p>
          <a:p>
            <a:r>
              <a:rPr lang="es-MX" sz="2400" dirty="0"/>
              <a:t>	4) </a:t>
            </a:r>
            <a:r>
              <a:rPr lang="es-MX" sz="2400" dirty="0" err="1"/>
              <a:t>field</a:t>
            </a:r>
            <a:r>
              <a:rPr lang="es-MX" sz="2400" dirty="0"/>
              <a:t> </a:t>
            </a:r>
            <a:r>
              <a:rPr lang="es-MX" sz="2400" dirty="0" err="1"/>
              <a:t>workers</a:t>
            </a:r>
            <a:r>
              <a:rPr lang="es-MX" sz="2400" dirty="0"/>
              <a:t> </a:t>
            </a:r>
            <a:r>
              <a:rPr lang="es-MX" sz="2400" dirty="0" err="1"/>
              <a:t>not</a:t>
            </a:r>
            <a:r>
              <a:rPr lang="es-MX" sz="2400" dirty="0"/>
              <a:t> </a:t>
            </a:r>
            <a:r>
              <a:rPr lang="es-MX" sz="2400" dirty="0" err="1"/>
              <a:t>covered</a:t>
            </a:r>
            <a:r>
              <a:rPr lang="es-MX" sz="2400" dirty="0"/>
              <a:t>;</a:t>
            </a:r>
          </a:p>
          <a:p>
            <a:r>
              <a:rPr lang="es-MX" dirty="0"/>
              <a:t>	</a:t>
            </a:r>
          </a:p>
        </p:txBody>
      </p:sp>
      <p:graphicFrame>
        <p:nvGraphicFramePr>
          <p:cNvPr id="5" name="Table 4"/>
          <p:cNvGraphicFramePr>
            <a:graphicFrameLocks noGrp="1"/>
          </p:cNvGraphicFramePr>
          <p:nvPr/>
        </p:nvGraphicFramePr>
        <p:xfrm>
          <a:off x="2057400" y="2590800"/>
          <a:ext cx="4702628" cy="736600"/>
        </p:xfrm>
        <a:graphic>
          <a:graphicData uri="http://schemas.openxmlformats.org/drawingml/2006/table">
            <a:tbl>
              <a:tblPr firstRow="1" bandRow="1">
                <a:tableStyleId>{073A0DAA-6AF3-43AB-8588-CEC1D06C72B9}</a:tableStyleId>
              </a:tblPr>
              <a:tblGrid>
                <a:gridCol w="1175657"/>
                <a:gridCol w="1186543"/>
                <a:gridCol w="1164771"/>
                <a:gridCol w="1175657"/>
              </a:tblGrid>
              <a:tr h="142240">
                <a:tc>
                  <a:txBody>
                    <a:bodyPr/>
                    <a:lstStyle/>
                    <a:p>
                      <a:r>
                        <a:rPr lang="es-MX" dirty="0" smtClean="0"/>
                        <a:t>2011</a:t>
                      </a:r>
                      <a:endParaRPr lang="es-MX" dirty="0"/>
                    </a:p>
                  </a:txBody>
                  <a:tcPr/>
                </a:tc>
                <a:tc>
                  <a:txBody>
                    <a:bodyPr/>
                    <a:lstStyle/>
                    <a:p>
                      <a:r>
                        <a:rPr lang="es-MX" dirty="0" smtClean="0"/>
                        <a:t>2012</a:t>
                      </a:r>
                      <a:endParaRPr lang="es-MX" dirty="0"/>
                    </a:p>
                  </a:txBody>
                  <a:tcPr/>
                </a:tc>
                <a:tc>
                  <a:txBody>
                    <a:bodyPr/>
                    <a:lstStyle/>
                    <a:p>
                      <a:r>
                        <a:rPr lang="es-MX" dirty="0" smtClean="0"/>
                        <a:t>2013</a:t>
                      </a:r>
                      <a:endParaRPr lang="es-MX" dirty="0"/>
                    </a:p>
                  </a:txBody>
                  <a:tcPr/>
                </a:tc>
                <a:tc>
                  <a:txBody>
                    <a:bodyPr/>
                    <a:lstStyle/>
                    <a:p>
                      <a:r>
                        <a:rPr lang="es-MX" dirty="0" smtClean="0"/>
                        <a:t>2014</a:t>
                      </a:r>
                      <a:endParaRPr lang="es-MX" dirty="0"/>
                    </a:p>
                  </a:txBody>
                  <a:tcPr/>
                </a:tc>
              </a:tr>
              <a:tr h="370840">
                <a:tc>
                  <a:txBody>
                    <a:bodyPr/>
                    <a:lstStyle/>
                    <a:p>
                      <a:r>
                        <a:rPr lang="es-MX" dirty="0" smtClean="0"/>
                        <a:t>3.2</a:t>
                      </a:r>
                      <a:endParaRPr lang="es-MX" dirty="0"/>
                    </a:p>
                  </a:txBody>
                  <a:tcPr/>
                </a:tc>
                <a:tc>
                  <a:txBody>
                    <a:bodyPr/>
                    <a:lstStyle/>
                    <a:p>
                      <a:r>
                        <a:rPr lang="es-MX" dirty="0" smtClean="0"/>
                        <a:t>8.3</a:t>
                      </a:r>
                      <a:endParaRPr lang="es-MX" dirty="0"/>
                    </a:p>
                  </a:txBody>
                  <a:tcPr/>
                </a:tc>
                <a:tc>
                  <a:txBody>
                    <a:bodyPr/>
                    <a:lstStyle/>
                    <a:p>
                      <a:r>
                        <a:rPr lang="es-MX" dirty="0" smtClean="0"/>
                        <a:t>6.0</a:t>
                      </a:r>
                      <a:endParaRPr lang="es-MX" dirty="0"/>
                    </a:p>
                  </a:txBody>
                  <a:tcPr/>
                </a:tc>
                <a:tc>
                  <a:txBody>
                    <a:bodyPr/>
                    <a:lstStyle/>
                    <a:p>
                      <a:r>
                        <a:rPr lang="es-MX" dirty="0" smtClean="0"/>
                        <a:t>7.0</a:t>
                      </a:r>
                      <a:endParaRPr lang="es-MX" dirty="0"/>
                    </a:p>
                  </a:txBody>
                  <a:tcP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owiche-CPSpring06-2"/>
          <p:cNvPicPr>
            <a:picLocks noGrp="1" noChangeAspect="1" noChangeArrowheads="1"/>
          </p:cNvPicPr>
          <p:nvPr>
            <p:ph idx="1"/>
          </p:nvPr>
        </p:nvPicPr>
        <p:blipFill>
          <a:blip r:embed="rId3" cstate="print"/>
          <a:srcRect/>
          <a:stretch>
            <a:fillRect/>
          </a:stretch>
        </p:blipFill>
        <p:spPr>
          <a:xfrm>
            <a:off x="1600200" y="1295400"/>
            <a:ext cx="6400800" cy="5292725"/>
          </a:xfrm>
          <a:noFill/>
        </p:spPr>
      </p:pic>
      <p:sp>
        <p:nvSpPr>
          <p:cNvPr id="120835" name="TextBox 2"/>
          <p:cNvSpPr txBox="1">
            <a:spLocks noChangeArrowheads="1"/>
          </p:cNvSpPr>
          <p:nvPr/>
        </p:nvSpPr>
        <p:spPr bwMode="auto">
          <a:xfrm>
            <a:off x="304800" y="304800"/>
            <a:ext cx="8610600" cy="523220"/>
          </a:xfrm>
          <a:prstGeom prst="rect">
            <a:avLst/>
          </a:prstGeom>
          <a:noFill/>
          <a:ln w="9525">
            <a:noFill/>
            <a:miter lim="800000"/>
            <a:headEnd/>
            <a:tailEnd/>
          </a:ln>
        </p:spPr>
        <p:txBody>
          <a:bodyPr wrap="square">
            <a:spAutoFit/>
          </a:bodyPr>
          <a:lstStyle/>
          <a:p>
            <a:pPr algn="ctr"/>
            <a:r>
              <a:rPr lang="es-MX" sz="2800" dirty="0" smtClean="0"/>
              <a:t>FWPP </a:t>
            </a:r>
            <a:r>
              <a:rPr lang="es-MX" sz="2800" dirty="0"/>
              <a:t>air </a:t>
            </a:r>
            <a:r>
              <a:rPr lang="es-MX" sz="2800" dirty="0" err="1"/>
              <a:t>testing</a:t>
            </a:r>
            <a:r>
              <a:rPr lang="es-MX" sz="2800" dirty="0"/>
              <a:t> </a:t>
            </a:r>
            <a:r>
              <a:rPr lang="es-MX" sz="2800" dirty="0" err="1" smtClean="0"/>
              <a:t>results</a:t>
            </a:r>
            <a:endParaRPr lang="es-MX"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274638"/>
            <a:ext cx="8229600" cy="1096962"/>
          </a:xfrm>
        </p:spPr>
        <p:txBody>
          <a:bodyPr/>
          <a:lstStyle/>
          <a:p>
            <a:r>
              <a:rPr lang="es-MX" sz="3600" dirty="0" err="1" smtClean="0">
                <a:solidFill>
                  <a:srgbClr val="C00000"/>
                </a:solidFill>
              </a:rPr>
              <a:t>What</a:t>
            </a:r>
            <a:r>
              <a:rPr lang="es-MX" sz="3600" dirty="0" smtClean="0">
                <a:solidFill>
                  <a:srgbClr val="C00000"/>
                </a:solidFill>
              </a:rPr>
              <a:t> UW Said…..</a:t>
            </a:r>
          </a:p>
        </p:txBody>
      </p:sp>
      <p:sp>
        <p:nvSpPr>
          <p:cNvPr id="66563" name="Content Placeholder 2"/>
          <p:cNvSpPr>
            <a:spLocks noGrp="1"/>
          </p:cNvSpPr>
          <p:nvPr>
            <p:ph idx="1"/>
          </p:nvPr>
        </p:nvSpPr>
        <p:spPr>
          <a:xfrm>
            <a:off x="457200" y="1066800"/>
            <a:ext cx="8229600" cy="5516563"/>
          </a:xfrm>
        </p:spPr>
        <p:txBody>
          <a:bodyPr/>
          <a:lstStyle/>
          <a:p>
            <a:pPr>
              <a:buFontTx/>
              <a:buNone/>
            </a:pPr>
            <a:endParaRPr lang="es-MX" sz="2400" dirty="0" smtClean="0"/>
          </a:p>
          <a:p>
            <a:pPr>
              <a:buFontTx/>
              <a:buNone/>
            </a:pPr>
            <a:r>
              <a:rPr lang="es-MX" i="1" dirty="0" smtClean="0"/>
              <a:t>“….</a:t>
            </a:r>
            <a:r>
              <a:rPr lang="es-MX" i="1" dirty="0" err="1" smtClean="0"/>
              <a:t>compared</a:t>
            </a:r>
            <a:r>
              <a:rPr lang="es-MX" i="1" dirty="0" smtClean="0"/>
              <a:t> </a:t>
            </a:r>
            <a:r>
              <a:rPr lang="es-MX" i="1" dirty="0" err="1" smtClean="0"/>
              <a:t>to</a:t>
            </a:r>
            <a:r>
              <a:rPr lang="es-MX" i="1" dirty="0" smtClean="0"/>
              <a:t> </a:t>
            </a:r>
            <a:r>
              <a:rPr lang="es-MX" i="1" dirty="0" err="1" smtClean="0"/>
              <a:t>existing</a:t>
            </a:r>
            <a:r>
              <a:rPr lang="es-MX" i="1" dirty="0" smtClean="0"/>
              <a:t> EPA and California </a:t>
            </a:r>
            <a:r>
              <a:rPr lang="es-MX" i="1" dirty="0" err="1" smtClean="0"/>
              <a:t>screening</a:t>
            </a:r>
            <a:r>
              <a:rPr lang="es-MX" i="1" dirty="0" smtClean="0"/>
              <a:t> </a:t>
            </a:r>
            <a:r>
              <a:rPr lang="es-MX" i="1" dirty="0" err="1" smtClean="0"/>
              <a:t>values</a:t>
            </a:r>
            <a:r>
              <a:rPr lang="es-MX" i="1" dirty="0" smtClean="0"/>
              <a:t> </a:t>
            </a:r>
            <a:r>
              <a:rPr lang="es-MX" i="1" dirty="0" err="1" smtClean="0"/>
              <a:t>for</a:t>
            </a:r>
            <a:r>
              <a:rPr lang="es-MX" i="1" dirty="0" smtClean="0"/>
              <a:t> </a:t>
            </a:r>
            <a:r>
              <a:rPr lang="es-MX" i="1" dirty="0" err="1" smtClean="0"/>
              <a:t>the</a:t>
            </a:r>
            <a:r>
              <a:rPr lang="es-MX" i="1" dirty="0" smtClean="0"/>
              <a:t> </a:t>
            </a:r>
            <a:r>
              <a:rPr lang="es-MX" i="1" dirty="0" err="1" smtClean="0"/>
              <a:t>protection</a:t>
            </a:r>
            <a:r>
              <a:rPr lang="es-MX" i="1" dirty="0" smtClean="0"/>
              <a:t> of </a:t>
            </a:r>
            <a:r>
              <a:rPr lang="es-MX" i="1" dirty="0" err="1" smtClean="0"/>
              <a:t>health</a:t>
            </a:r>
            <a:r>
              <a:rPr lang="es-MX" i="1" dirty="0" smtClean="0"/>
              <a:t>, </a:t>
            </a:r>
            <a:r>
              <a:rPr lang="es-MX" i="1" dirty="0" err="1" smtClean="0"/>
              <a:t>it</a:t>
            </a:r>
            <a:r>
              <a:rPr lang="es-MX" i="1" dirty="0" smtClean="0"/>
              <a:t> </a:t>
            </a:r>
            <a:r>
              <a:rPr lang="es-MX" i="1" dirty="0" err="1" smtClean="0"/>
              <a:t>does</a:t>
            </a:r>
            <a:r>
              <a:rPr lang="es-MX" i="1" dirty="0" smtClean="0"/>
              <a:t> </a:t>
            </a:r>
            <a:r>
              <a:rPr lang="es-MX" i="1" dirty="0" err="1" smtClean="0"/>
              <a:t>not</a:t>
            </a:r>
            <a:r>
              <a:rPr lang="es-MX" i="1" dirty="0" smtClean="0"/>
              <a:t> </a:t>
            </a:r>
            <a:r>
              <a:rPr lang="es-MX" i="1" dirty="0" err="1" smtClean="0"/>
              <a:t>appear</a:t>
            </a:r>
            <a:r>
              <a:rPr lang="es-MX" i="1" dirty="0" smtClean="0"/>
              <a:t> </a:t>
            </a:r>
            <a:r>
              <a:rPr lang="es-MX" i="1" dirty="0" err="1" smtClean="0"/>
              <a:t>that</a:t>
            </a:r>
            <a:r>
              <a:rPr lang="es-MX" i="1" dirty="0" smtClean="0"/>
              <a:t> </a:t>
            </a:r>
            <a:r>
              <a:rPr lang="es-MX" i="1" dirty="0" err="1" smtClean="0"/>
              <a:t>agricultureal</a:t>
            </a:r>
            <a:r>
              <a:rPr lang="es-MX" i="1" dirty="0" smtClean="0"/>
              <a:t> </a:t>
            </a:r>
            <a:r>
              <a:rPr lang="es-MX" i="1" dirty="0" err="1" smtClean="0"/>
              <a:t>spraying</a:t>
            </a:r>
            <a:r>
              <a:rPr lang="es-MX" i="1" dirty="0" smtClean="0"/>
              <a:t>….</a:t>
            </a:r>
            <a:r>
              <a:rPr lang="es-MX" i="1" dirty="0" err="1" smtClean="0"/>
              <a:t>posed</a:t>
            </a:r>
            <a:r>
              <a:rPr lang="es-MX" i="1" dirty="0" smtClean="0"/>
              <a:t> a </a:t>
            </a:r>
            <a:r>
              <a:rPr lang="es-MX" i="1" dirty="0" err="1" smtClean="0"/>
              <a:t>health</a:t>
            </a:r>
            <a:r>
              <a:rPr lang="es-MX" i="1" dirty="0" smtClean="0"/>
              <a:t> </a:t>
            </a:r>
            <a:r>
              <a:rPr lang="es-MX" i="1" dirty="0" err="1" smtClean="0"/>
              <a:t>hazard</a:t>
            </a:r>
            <a:r>
              <a:rPr lang="es-MX" i="1" dirty="0" smtClean="0"/>
              <a:t>….” </a:t>
            </a:r>
          </a:p>
          <a:p>
            <a:pPr>
              <a:buFontTx/>
              <a:buNone/>
            </a:pPr>
            <a:endParaRPr lang="es-MX" i="1" dirty="0" smtClean="0"/>
          </a:p>
          <a:p>
            <a:pPr>
              <a:buFontTx/>
              <a:buNone/>
            </a:pPr>
            <a:endParaRPr lang="es-MX" i="1" dirty="0" smtClean="0"/>
          </a:p>
          <a:p>
            <a:pPr>
              <a:buFontTx/>
              <a:buNone/>
            </a:pPr>
            <a:r>
              <a:rPr lang="es-MX" i="1" dirty="0" smtClean="0"/>
              <a:t>“….no </a:t>
            </a:r>
            <a:r>
              <a:rPr lang="es-MX" i="1" dirty="0" err="1" smtClean="0"/>
              <a:t>health</a:t>
            </a:r>
            <a:r>
              <a:rPr lang="es-MX" i="1" dirty="0" smtClean="0"/>
              <a:t> </a:t>
            </a:r>
            <a:r>
              <a:rPr lang="es-MX" i="1" dirty="0" err="1" smtClean="0"/>
              <a:t>impacts</a:t>
            </a:r>
            <a:r>
              <a:rPr lang="es-MX" i="1" dirty="0" smtClean="0"/>
              <a:t> are </a:t>
            </a:r>
            <a:r>
              <a:rPr lang="es-MX" i="1" dirty="0" err="1" smtClean="0"/>
              <a:t>anticipated</a:t>
            </a:r>
            <a:r>
              <a:rPr lang="es-MX" i="1" dirty="0" smtClean="0"/>
              <a: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274638"/>
            <a:ext cx="8229600" cy="487362"/>
          </a:xfrm>
        </p:spPr>
        <p:txBody>
          <a:bodyPr/>
          <a:lstStyle/>
          <a:p>
            <a:endParaRPr lang="es-MX" dirty="0" smtClean="0"/>
          </a:p>
        </p:txBody>
      </p:sp>
      <p:pic>
        <p:nvPicPr>
          <p:cNvPr id="67587" name="Picture 2" descr="C:\Users\Angel\Desktop\From Old Computer\My Documents\Carol's Folder\Farm Worker Pesticide Project\Photos.displays\Sapolsky2.jpg"/>
          <p:cNvPicPr>
            <a:picLocks noChangeAspect="1" noChangeArrowheads="1"/>
          </p:cNvPicPr>
          <p:nvPr/>
        </p:nvPicPr>
        <p:blipFill>
          <a:blip r:embed="rId2" cstate="print"/>
          <a:srcRect/>
          <a:stretch>
            <a:fillRect/>
          </a:stretch>
        </p:blipFill>
        <p:spPr bwMode="auto">
          <a:xfrm>
            <a:off x="381000" y="1600200"/>
            <a:ext cx="2632075" cy="3894138"/>
          </a:xfrm>
          <a:prstGeom prst="rect">
            <a:avLst/>
          </a:prstGeom>
          <a:noFill/>
          <a:ln w="9525">
            <a:noFill/>
            <a:miter lim="800000"/>
            <a:headEnd/>
            <a:tailEnd/>
          </a:ln>
        </p:spPr>
      </p:pic>
      <p:sp>
        <p:nvSpPr>
          <p:cNvPr id="67588" name="TextBox 5"/>
          <p:cNvSpPr txBox="1">
            <a:spLocks noChangeArrowheads="1"/>
          </p:cNvSpPr>
          <p:nvPr/>
        </p:nvSpPr>
        <p:spPr bwMode="auto">
          <a:xfrm>
            <a:off x="3124200" y="1371600"/>
            <a:ext cx="5715000" cy="3970338"/>
          </a:xfrm>
          <a:prstGeom prst="rect">
            <a:avLst/>
          </a:prstGeom>
          <a:noFill/>
          <a:ln w="9525">
            <a:noFill/>
            <a:miter lim="800000"/>
            <a:headEnd/>
            <a:tailEnd/>
          </a:ln>
        </p:spPr>
        <p:txBody>
          <a:bodyPr>
            <a:spAutoFit/>
          </a:bodyPr>
          <a:lstStyle/>
          <a:p>
            <a:r>
              <a:rPr lang="es-MX" sz="2800"/>
              <a:t>An analysis of Dow Chemical’s published  chlorpyrifos studies by Professor Robert Sapolsky and other Stanford neuroscientists found rampant errors.  When errors could affect conclusions about chlorpyrifos’ safety, 100% of the time they would under-estimate the health risks.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2468562"/>
          </a:xfrm>
        </p:spPr>
        <p:txBody>
          <a:bodyPr/>
          <a:lstStyle/>
          <a:p>
            <a:r>
              <a:rPr lang="es-MX" smtClean="0"/>
              <a:t>Many different studies have shown that pesticide handlers are being exposed.</a:t>
            </a:r>
          </a:p>
        </p:txBody>
      </p:sp>
      <p:sp>
        <p:nvSpPr>
          <p:cNvPr id="20483" name="Content Placeholder 2"/>
          <p:cNvSpPr>
            <a:spLocks noGrp="1"/>
          </p:cNvSpPr>
          <p:nvPr>
            <p:ph idx="1"/>
          </p:nvPr>
        </p:nvSpPr>
        <p:spPr>
          <a:xfrm>
            <a:off x="457200" y="3276600"/>
            <a:ext cx="8229600" cy="2849563"/>
          </a:xfrm>
        </p:spPr>
        <p:txBody>
          <a:bodyPr/>
          <a:lstStyle/>
          <a:p>
            <a:pPr>
              <a:buFontTx/>
              <a:buNone/>
            </a:pPr>
            <a:r>
              <a:rPr lang="es-MX" smtClean="0"/>
              <a:t>For example, in a 2004 study in Washington, 100% of the pesticide handlers had pesticide residues in their urine.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ngel\Desktop\From Old Computer\My Documents\Carol's Folder\Farm Worker Pesticide Project\Photos.displays\fluor legs.jpg"/>
          <p:cNvPicPr>
            <a:picLocks noChangeAspect="1" noChangeArrowheads="1"/>
          </p:cNvPicPr>
          <p:nvPr/>
        </p:nvPicPr>
        <p:blipFill>
          <a:blip r:embed="rId3" cstate="print"/>
          <a:srcRect/>
          <a:stretch>
            <a:fillRect/>
          </a:stretch>
        </p:blipFill>
        <p:spPr bwMode="auto">
          <a:xfrm>
            <a:off x="457200" y="533400"/>
            <a:ext cx="4721225" cy="3810000"/>
          </a:xfrm>
          <a:prstGeom prst="rect">
            <a:avLst/>
          </a:prstGeom>
          <a:noFill/>
          <a:ln w="9525">
            <a:noFill/>
            <a:miter lim="800000"/>
            <a:headEnd/>
            <a:tailEnd/>
          </a:ln>
        </p:spPr>
      </p:pic>
      <p:pic>
        <p:nvPicPr>
          <p:cNvPr id="19459" name="Picture 4" descr="C:\Users\Angel\Desktop\From Old Computer\My Documents\Carol's Folder\Farm Worker Pesticide Project\Photos.displays\fluorescent neck.jpg"/>
          <p:cNvPicPr>
            <a:picLocks noChangeAspect="1" noChangeArrowheads="1"/>
          </p:cNvPicPr>
          <p:nvPr/>
        </p:nvPicPr>
        <p:blipFill>
          <a:blip r:embed="rId4" cstate="print"/>
          <a:srcRect/>
          <a:stretch>
            <a:fillRect/>
          </a:stretch>
        </p:blipFill>
        <p:spPr bwMode="auto">
          <a:xfrm>
            <a:off x="4429125" y="3124200"/>
            <a:ext cx="4714875"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s-MX" smtClean="0"/>
              <a:t>Documentation of exposures</a:t>
            </a:r>
          </a:p>
        </p:txBody>
      </p:sp>
      <p:sp>
        <p:nvSpPr>
          <p:cNvPr id="23555" name="Content Placeholder 2"/>
          <p:cNvSpPr>
            <a:spLocks noGrp="1"/>
          </p:cNvSpPr>
          <p:nvPr>
            <p:ph idx="1"/>
          </p:nvPr>
        </p:nvSpPr>
        <p:spPr/>
        <p:txBody>
          <a:bodyPr/>
          <a:lstStyle/>
          <a:p>
            <a:pPr>
              <a:buFontTx/>
              <a:buNone/>
            </a:pPr>
            <a:r>
              <a:rPr lang="es-MX" smtClean="0"/>
              <a:t>Many different studies have documented that field workers are exposed.  In one study, for example:</a:t>
            </a:r>
          </a:p>
          <a:p>
            <a:pPr>
              <a:buFontTx/>
              <a:buNone/>
            </a:pPr>
            <a:r>
              <a:rPr lang="es-MX" smtClean="0"/>
              <a:t>93.3% of harvesters had a residue of organophosphates in their urine.</a:t>
            </a:r>
          </a:p>
          <a:p>
            <a:pPr>
              <a:buFontTx/>
              <a:buNone/>
            </a:pPr>
            <a:r>
              <a:rPr lang="es-MX" smtClean="0"/>
              <a:t>94% of the thinners did.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0" y="274638"/>
            <a:ext cx="8229600" cy="2239962"/>
          </a:xfrm>
        </p:spPr>
        <p:txBody>
          <a:bodyPr/>
          <a:lstStyle/>
          <a:p>
            <a:r>
              <a:rPr lang="es-MX" smtClean="0"/>
              <a:t>Many different studies document that farm worker children are exposed</a:t>
            </a:r>
          </a:p>
        </p:txBody>
      </p:sp>
      <p:pic>
        <p:nvPicPr>
          <p:cNvPr id="30723" name="Picture 4" descr="C:\Users\Angel\Desktop\From Old Computer\My Documents\Carol's Folder\Farm Worker Pesticide Project\Photos.displays\Studies.Neuro6.1.06.JPG"/>
          <p:cNvPicPr>
            <a:picLocks noChangeAspect="1" noChangeArrowheads="1"/>
          </p:cNvPicPr>
          <p:nvPr/>
        </p:nvPicPr>
        <p:blipFill>
          <a:blip r:embed="rId3" cstate="print"/>
          <a:srcRect/>
          <a:stretch>
            <a:fillRect/>
          </a:stretch>
        </p:blipFill>
        <p:spPr bwMode="auto">
          <a:xfrm>
            <a:off x="533400" y="2743200"/>
            <a:ext cx="3657600" cy="2743200"/>
          </a:xfrm>
          <a:prstGeom prst="rect">
            <a:avLst/>
          </a:prstGeom>
          <a:noFill/>
          <a:ln w="9525">
            <a:noFill/>
            <a:miter lim="800000"/>
            <a:headEnd/>
            <a:tailEnd/>
          </a:ln>
        </p:spPr>
      </p:pic>
      <p:pic>
        <p:nvPicPr>
          <p:cNvPr id="30724" name="Picture 6" descr="C:\Users\Angel\Desktop\From Old Computer\My Documents\Carol's Folder\Farm Worker Pesticide Project\Photos.displays\GPS vest.gif"/>
          <p:cNvPicPr>
            <a:picLocks noChangeAspect="1" noChangeArrowheads="1"/>
          </p:cNvPicPr>
          <p:nvPr/>
        </p:nvPicPr>
        <p:blipFill>
          <a:blip r:embed="rId4" cstate="print"/>
          <a:srcRect/>
          <a:stretch>
            <a:fillRect/>
          </a:stretch>
        </p:blipFill>
        <p:spPr bwMode="auto">
          <a:xfrm>
            <a:off x="4724400" y="2667000"/>
            <a:ext cx="3656013" cy="3400425"/>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1935162"/>
          </a:xfrm>
        </p:spPr>
        <p:txBody>
          <a:bodyPr/>
          <a:lstStyle/>
          <a:p>
            <a:r>
              <a:rPr lang="es-MX" smtClean="0"/>
              <a:t>Reported Farm Worker </a:t>
            </a:r>
            <a:r>
              <a:rPr lang="es-MX" u="sng" smtClean="0"/>
              <a:t>Pesticide Poisoning Cases </a:t>
            </a:r>
            <a:r>
              <a:rPr lang="es-MX" smtClean="0"/>
              <a:t/>
            </a:r>
            <a:br>
              <a:rPr lang="es-MX" smtClean="0"/>
            </a:br>
            <a:r>
              <a:rPr lang="es-MX" smtClean="0"/>
              <a:t>   </a:t>
            </a:r>
            <a:r>
              <a:rPr lang="es-MX" sz="3200" smtClean="0"/>
              <a:t>United States 1998-2005</a:t>
            </a:r>
          </a:p>
        </p:txBody>
      </p:sp>
      <p:sp>
        <p:nvSpPr>
          <p:cNvPr id="39939" name="Content Placeholder 2"/>
          <p:cNvSpPr>
            <a:spLocks noGrp="1"/>
          </p:cNvSpPr>
          <p:nvPr>
            <p:ph idx="1"/>
          </p:nvPr>
        </p:nvSpPr>
        <p:spPr>
          <a:xfrm>
            <a:off x="533400" y="2332038"/>
            <a:ext cx="8229600" cy="4525962"/>
          </a:xfrm>
        </p:spPr>
        <p:txBody>
          <a:bodyPr/>
          <a:lstStyle/>
          <a:p>
            <a:r>
              <a:rPr lang="es-MX" smtClean="0"/>
              <a:t>2334 </a:t>
            </a:r>
          </a:p>
          <a:p>
            <a:r>
              <a:rPr lang="es-MX" smtClean="0"/>
              <a:t>63% involved drift</a:t>
            </a:r>
          </a:p>
          <a:p>
            <a:r>
              <a:rPr lang="es-MX" smtClean="0"/>
              <a:t>17% entering sprayed fields</a:t>
            </a:r>
          </a:p>
          <a:p>
            <a:r>
              <a:rPr lang="es-MX" smtClean="0"/>
              <a:t>17% using pesticides in conflict with label</a:t>
            </a:r>
          </a:p>
          <a:p>
            <a:r>
              <a:rPr lang="es-MX" smtClean="0"/>
              <a:t>30% no obvious factor contributing to 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s-MX" sz="3600" dirty="0" err="1" smtClean="0">
                <a:solidFill>
                  <a:srgbClr val="006600"/>
                </a:solidFill>
              </a:rPr>
              <a:t>Near</a:t>
            </a:r>
            <a:r>
              <a:rPr lang="es-MX" sz="3600" dirty="0" smtClean="0">
                <a:solidFill>
                  <a:srgbClr val="006600"/>
                </a:solidFill>
              </a:rPr>
              <a:t> </a:t>
            </a:r>
            <a:r>
              <a:rPr lang="es-MX" sz="3600" dirty="0" err="1" smtClean="0">
                <a:solidFill>
                  <a:srgbClr val="006600"/>
                </a:solidFill>
              </a:rPr>
              <a:t>Benton</a:t>
            </a:r>
            <a:r>
              <a:rPr lang="es-MX" sz="3600" dirty="0" smtClean="0">
                <a:solidFill>
                  <a:srgbClr val="006600"/>
                </a:solidFill>
              </a:rPr>
              <a:t> City, WA</a:t>
            </a:r>
          </a:p>
        </p:txBody>
      </p:sp>
      <p:sp>
        <p:nvSpPr>
          <p:cNvPr id="40963" name="Content Placeholder 2"/>
          <p:cNvSpPr>
            <a:spLocks noGrp="1"/>
          </p:cNvSpPr>
          <p:nvPr>
            <p:ph idx="1"/>
          </p:nvPr>
        </p:nvSpPr>
        <p:spPr>
          <a:xfrm>
            <a:off x="3124200" y="1752600"/>
            <a:ext cx="5334000" cy="3916363"/>
          </a:xfrm>
        </p:spPr>
        <p:txBody>
          <a:bodyPr/>
          <a:lstStyle/>
          <a:p>
            <a:endParaRPr lang="es-MX" dirty="0" smtClean="0"/>
          </a:p>
          <a:p>
            <a:pPr algn="ctr">
              <a:buNone/>
            </a:pPr>
            <a:r>
              <a:rPr lang="es-MX" dirty="0" smtClean="0"/>
              <a:t>	June 2002 </a:t>
            </a:r>
          </a:p>
          <a:p>
            <a:pPr algn="ctr">
              <a:buNone/>
            </a:pPr>
            <a:endParaRPr lang="es-MX" sz="1100" dirty="0" smtClean="0"/>
          </a:p>
          <a:p>
            <a:pPr algn="ctr">
              <a:buNone/>
            </a:pPr>
            <a:r>
              <a:rPr lang="es-MX" dirty="0" smtClean="0"/>
              <a:t>	6 </a:t>
            </a:r>
            <a:r>
              <a:rPr lang="es-MX" dirty="0" err="1" smtClean="0"/>
              <a:t>field</a:t>
            </a:r>
            <a:r>
              <a:rPr lang="es-MX" dirty="0" smtClean="0"/>
              <a:t> </a:t>
            </a:r>
            <a:r>
              <a:rPr lang="es-MX" dirty="0" err="1" smtClean="0"/>
              <a:t>workers</a:t>
            </a:r>
            <a:r>
              <a:rPr lang="es-MX" dirty="0" smtClean="0"/>
              <a:t> </a:t>
            </a:r>
            <a:r>
              <a:rPr lang="es-MX" dirty="0" err="1" smtClean="0"/>
              <a:t>poisoned</a:t>
            </a:r>
            <a:r>
              <a:rPr lang="es-MX" dirty="0" smtClean="0"/>
              <a:t> </a:t>
            </a:r>
            <a:r>
              <a:rPr lang="es-MX" dirty="0" err="1" smtClean="0"/>
              <a:t>by</a:t>
            </a:r>
            <a:r>
              <a:rPr lang="es-MX" dirty="0" smtClean="0"/>
              <a:t> </a:t>
            </a:r>
            <a:r>
              <a:rPr lang="es-MX" dirty="0" err="1" smtClean="0"/>
              <a:t>drifting</a:t>
            </a:r>
            <a:r>
              <a:rPr lang="es-MX" dirty="0" smtClean="0"/>
              <a:t> </a:t>
            </a:r>
            <a:r>
              <a:rPr lang="es-MX" dirty="0" err="1" smtClean="0"/>
              <a:t>malathion</a:t>
            </a:r>
            <a:r>
              <a:rPr lang="es-MX" dirty="0" smtClean="0"/>
              <a:t>.</a:t>
            </a:r>
          </a:p>
        </p:txBody>
      </p:sp>
      <p:pic>
        <p:nvPicPr>
          <p:cNvPr id="40964" name="Picture 2" descr="C:\Users\Angel\Desktop\From Old Computer\My Documents\Carol's Folder\Farm Worker Pesticide Project\Photos.displays\Community Pesticide Tour5.13.08\Maria Mendoza speaking.JPG"/>
          <p:cNvPicPr>
            <a:picLocks noChangeAspect="1" noChangeArrowheads="1"/>
          </p:cNvPicPr>
          <p:nvPr/>
        </p:nvPicPr>
        <p:blipFill>
          <a:blip r:embed="rId3" cstate="print"/>
          <a:srcRect/>
          <a:stretch>
            <a:fillRect/>
          </a:stretch>
        </p:blipFill>
        <p:spPr bwMode="auto">
          <a:xfrm>
            <a:off x="609600" y="1295399"/>
            <a:ext cx="2133600" cy="44852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b="1" dirty="0" err="1" smtClean="0">
                <a:solidFill>
                  <a:srgbClr val="006600"/>
                </a:solidFill>
              </a:rPr>
              <a:t>Near</a:t>
            </a:r>
            <a:r>
              <a:rPr lang="es-MX" b="1" dirty="0" smtClean="0">
                <a:solidFill>
                  <a:srgbClr val="006600"/>
                </a:solidFill>
              </a:rPr>
              <a:t> Royal City, WA</a:t>
            </a:r>
            <a:br>
              <a:rPr lang="es-MX" b="1" dirty="0" smtClean="0">
                <a:solidFill>
                  <a:srgbClr val="006600"/>
                </a:solidFill>
              </a:rPr>
            </a:br>
            <a:r>
              <a:rPr lang="es-MX" b="1" dirty="0" smtClean="0">
                <a:solidFill>
                  <a:srgbClr val="006600"/>
                </a:solidFill>
              </a:rPr>
              <a:t>Spring of 2010</a:t>
            </a:r>
            <a:endParaRPr lang="es-MX" b="1" dirty="0">
              <a:solidFill>
                <a:srgbClr val="006600"/>
              </a:solidFill>
            </a:endParaRPr>
          </a:p>
        </p:txBody>
      </p:sp>
      <p:sp>
        <p:nvSpPr>
          <p:cNvPr id="3" name="Content Placeholder 2"/>
          <p:cNvSpPr>
            <a:spLocks noGrp="1"/>
          </p:cNvSpPr>
          <p:nvPr>
            <p:ph idx="1"/>
          </p:nvPr>
        </p:nvSpPr>
        <p:spPr/>
        <p:txBody>
          <a:bodyPr/>
          <a:lstStyle/>
          <a:p>
            <a:pPr>
              <a:buNone/>
            </a:pPr>
            <a:endParaRPr lang="es-MX" dirty="0" smtClean="0"/>
          </a:p>
          <a:p>
            <a:pPr algn="ctr">
              <a:buNone/>
            </a:pPr>
            <a:r>
              <a:rPr lang="es-MX" sz="4400" dirty="0" smtClean="0"/>
              <a:t>10 </a:t>
            </a:r>
            <a:r>
              <a:rPr lang="es-MX" sz="4400" dirty="0" err="1" smtClean="0"/>
              <a:t>apple</a:t>
            </a:r>
            <a:r>
              <a:rPr lang="es-MX" sz="4400" dirty="0" smtClean="0"/>
              <a:t> </a:t>
            </a:r>
            <a:r>
              <a:rPr lang="es-MX" sz="4400" dirty="0" err="1" smtClean="0"/>
              <a:t>workers</a:t>
            </a:r>
            <a:r>
              <a:rPr lang="es-MX" sz="4400" dirty="0" smtClean="0"/>
              <a:t> </a:t>
            </a:r>
          </a:p>
          <a:p>
            <a:pPr algn="ctr">
              <a:buNone/>
            </a:pPr>
            <a:r>
              <a:rPr lang="es-MX" sz="4400" dirty="0" err="1" smtClean="0"/>
              <a:t>poisoned</a:t>
            </a:r>
            <a:r>
              <a:rPr lang="es-MX" sz="4400" dirty="0" smtClean="0"/>
              <a:t> </a:t>
            </a:r>
            <a:r>
              <a:rPr lang="es-MX" sz="4400" dirty="0" err="1" smtClean="0"/>
              <a:t>by</a:t>
            </a:r>
            <a:r>
              <a:rPr lang="es-MX" sz="4400" dirty="0" smtClean="0"/>
              <a:t> </a:t>
            </a:r>
            <a:r>
              <a:rPr lang="es-MX" sz="4400" dirty="0" err="1" smtClean="0"/>
              <a:t>drifting</a:t>
            </a:r>
            <a:r>
              <a:rPr lang="es-MX" sz="4400" dirty="0" smtClean="0"/>
              <a:t> </a:t>
            </a:r>
            <a:r>
              <a:rPr lang="es-MX" sz="4400" dirty="0" err="1" smtClean="0"/>
              <a:t>chlorpyrifos</a:t>
            </a:r>
            <a:endParaRPr lang="es-MX" sz="44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28600" y="381000"/>
            <a:ext cx="8229600" cy="1096963"/>
          </a:xfrm>
        </p:spPr>
        <p:txBody>
          <a:bodyPr/>
          <a:lstStyle/>
          <a:p>
            <a:r>
              <a:rPr lang="en-US" smtClean="0">
                <a:solidFill>
                  <a:srgbClr val="006600"/>
                </a:solidFill>
              </a:rPr>
              <a:t/>
            </a:r>
            <a:br>
              <a:rPr lang="en-US" smtClean="0">
                <a:solidFill>
                  <a:srgbClr val="006600"/>
                </a:solidFill>
              </a:rPr>
            </a:br>
            <a:r>
              <a:rPr lang="en-US" sz="3600" u="sng" smtClean="0">
                <a:solidFill>
                  <a:srgbClr val="006600"/>
                </a:solidFill>
              </a:rPr>
              <a:t>Drift from a Potato Field near Pasco </a:t>
            </a:r>
            <a:r>
              <a:rPr lang="en-US" sz="2800" u="sng" smtClean="0">
                <a:solidFill>
                  <a:srgbClr val="006600"/>
                </a:solidFill>
              </a:rPr>
              <a:t/>
            </a:r>
            <a:br>
              <a:rPr lang="en-US" sz="2800" u="sng" smtClean="0">
                <a:solidFill>
                  <a:srgbClr val="006600"/>
                </a:solidFill>
              </a:rPr>
            </a:br>
            <a:r>
              <a:rPr lang="en-US" sz="2800" smtClean="0">
                <a:solidFill>
                  <a:srgbClr val="006600"/>
                </a:solidFill>
              </a:rPr>
              <a:t>(MITC, October 2008)</a:t>
            </a:r>
            <a:r>
              <a:rPr lang="en-US" smtClean="0">
                <a:solidFill>
                  <a:srgbClr val="006600"/>
                </a:solidFill>
              </a:rPr>
              <a:t/>
            </a:r>
            <a:br>
              <a:rPr lang="en-US" smtClean="0">
                <a:solidFill>
                  <a:srgbClr val="006600"/>
                </a:solidFill>
              </a:rPr>
            </a:br>
            <a:endParaRPr lang="en-US" smtClean="0">
              <a:solidFill>
                <a:srgbClr val="006600"/>
              </a:solidFill>
            </a:endParaRPr>
          </a:p>
        </p:txBody>
      </p:sp>
      <p:sp>
        <p:nvSpPr>
          <p:cNvPr id="41987" name="Content Placeholder 2"/>
          <p:cNvSpPr>
            <a:spLocks noGrp="1"/>
          </p:cNvSpPr>
          <p:nvPr>
            <p:ph idx="1"/>
          </p:nvPr>
        </p:nvSpPr>
        <p:spPr>
          <a:xfrm>
            <a:off x="381000" y="1600200"/>
            <a:ext cx="8229600" cy="4953000"/>
          </a:xfrm>
        </p:spPr>
        <p:txBody>
          <a:bodyPr/>
          <a:lstStyle/>
          <a:p>
            <a:pPr lvl="1">
              <a:buFontTx/>
              <a:buNone/>
            </a:pPr>
            <a:endParaRPr lang="es-MX" sz="300" smtClean="0"/>
          </a:p>
          <a:p>
            <a:pPr lvl="1">
              <a:buFontTx/>
              <a:buNone/>
            </a:pPr>
            <a:r>
              <a:rPr lang="es-MX" smtClean="0">
                <a:solidFill>
                  <a:srgbClr val="C00000"/>
                </a:solidFill>
              </a:rPr>
              <a:t>16 people sickened</a:t>
            </a:r>
          </a:p>
          <a:p>
            <a:pPr lvl="1">
              <a:buFontTx/>
              <a:buNone/>
            </a:pPr>
            <a:r>
              <a:rPr lang="es-MX" smtClean="0"/>
              <a:t>		</a:t>
            </a:r>
            <a:r>
              <a:rPr lang="es-MX" sz="2000" smtClean="0"/>
              <a:t>A baby 17 days old</a:t>
            </a:r>
          </a:p>
          <a:p>
            <a:pPr lvl="1">
              <a:buFontTx/>
              <a:buNone/>
            </a:pPr>
            <a:r>
              <a:rPr lang="es-MX" sz="2000" smtClean="0"/>
              <a:t>		4 other children under 7 years of age</a:t>
            </a:r>
          </a:p>
          <a:p>
            <a:pPr lvl="1">
              <a:buFontTx/>
              <a:buNone/>
            </a:pPr>
            <a:r>
              <a:rPr lang="es-MX" sz="2000" smtClean="0"/>
              <a:t>		4 children 12 to 18 years old.</a:t>
            </a:r>
          </a:p>
          <a:p>
            <a:pPr lvl="1">
              <a:buFontTx/>
              <a:buNone/>
            </a:pPr>
            <a:r>
              <a:rPr lang="es-MX" sz="2000" smtClean="0"/>
              <a:t>		7 adults 19 to 65 years old.</a:t>
            </a:r>
          </a:p>
          <a:p>
            <a:pPr lvl="1">
              <a:buFontTx/>
              <a:buNone/>
            </a:pPr>
            <a:endParaRPr lang="es-MX" sz="900" smtClean="0"/>
          </a:p>
          <a:p>
            <a:pPr lvl="1">
              <a:buFontTx/>
              <a:buNone/>
            </a:pPr>
            <a:r>
              <a:rPr lang="es-MX" smtClean="0">
                <a:solidFill>
                  <a:srgbClr val="C00000"/>
                </a:solidFill>
              </a:rPr>
              <a:t>Symptoms: </a:t>
            </a:r>
          </a:p>
          <a:p>
            <a:pPr lvl="1">
              <a:buFontTx/>
              <a:buNone/>
            </a:pPr>
            <a:r>
              <a:rPr lang="es-MX" smtClean="0"/>
              <a:t>		</a:t>
            </a:r>
            <a:r>
              <a:rPr lang="es-MX" sz="1600" smtClean="0"/>
              <a:t>abdominal cramps</a:t>
            </a:r>
          </a:p>
          <a:p>
            <a:pPr lvl="1">
              <a:buFontTx/>
              <a:buNone/>
            </a:pPr>
            <a:r>
              <a:rPr lang="es-MX" sz="1600" smtClean="0"/>
              <a:t>		shortness of breath</a:t>
            </a:r>
          </a:p>
          <a:p>
            <a:pPr lvl="1">
              <a:buFontTx/>
              <a:buNone/>
            </a:pPr>
            <a:r>
              <a:rPr lang="es-MX" sz="1600" smtClean="0"/>
              <a:t>		nausea</a:t>
            </a:r>
          </a:p>
          <a:p>
            <a:pPr lvl="1">
              <a:buFontTx/>
              <a:buNone/>
            </a:pPr>
            <a:r>
              <a:rPr lang="es-MX" sz="1600" smtClean="0"/>
              <a:t>		headaches</a:t>
            </a:r>
          </a:p>
          <a:p>
            <a:pPr lvl="1">
              <a:buFontTx/>
              <a:buNone/>
            </a:pPr>
            <a:r>
              <a:rPr lang="es-MX" sz="1600" smtClean="0"/>
              <a:t>	   irritation of the eyes, nose and throat</a:t>
            </a:r>
          </a:p>
          <a:p>
            <a:pPr lvl="1">
              <a:buFontTx/>
              <a:buNone/>
            </a:pPr>
            <a:r>
              <a:rPr lang="es-MX" sz="1600" smtClean="0"/>
              <a:t>		</a:t>
            </a:r>
          </a:p>
          <a:p>
            <a:pPr lvl="1">
              <a:buFontTx/>
              <a:buNone/>
            </a:pPr>
            <a:endParaRPr lang="es-MX"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274638"/>
            <a:ext cx="8229600" cy="1477962"/>
          </a:xfrm>
        </p:spPr>
        <p:txBody>
          <a:bodyPr/>
          <a:lstStyle/>
          <a:p>
            <a:r>
              <a:rPr lang="es-MX" smtClean="0"/>
              <a:t>Pesticides are a matter of</a:t>
            </a:r>
            <a:br>
              <a:rPr lang="es-MX" smtClean="0"/>
            </a:br>
            <a:r>
              <a:rPr lang="es-MX" smtClean="0"/>
              <a:t>CIVIL RIGHTS</a:t>
            </a:r>
          </a:p>
        </p:txBody>
      </p:sp>
      <p:pic>
        <p:nvPicPr>
          <p:cNvPr id="75779" name="Picture 2" descr="C:\Users\Angel\Desktop\From Old Computer\My Documents\Carol's Folder\Farm Worker Pesticide Project\Photos.displays\MLK talking to crowd.jpg"/>
          <p:cNvPicPr>
            <a:picLocks noGrp="1" noChangeAspect="1" noChangeArrowheads="1"/>
          </p:cNvPicPr>
          <p:nvPr>
            <p:ph idx="1"/>
          </p:nvPr>
        </p:nvPicPr>
        <p:blipFill>
          <a:blip r:embed="rId3" cstate="print"/>
          <a:srcRect/>
          <a:stretch>
            <a:fillRect/>
          </a:stretch>
        </p:blipFill>
        <p:spPr>
          <a:xfrm>
            <a:off x="685800" y="2133600"/>
            <a:ext cx="3557588" cy="2859088"/>
          </a:xfrm>
          <a:noFill/>
        </p:spPr>
      </p:pic>
      <p:sp>
        <p:nvSpPr>
          <p:cNvPr id="75780" name="TextBox 4"/>
          <p:cNvSpPr txBox="1">
            <a:spLocks noChangeArrowheads="1"/>
          </p:cNvSpPr>
          <p:nvPr/>
        </p:nvSpPr>
        <p:spPr bwMode="auto">
          <a:xfrm>
            <a:off x="4572000" y="1905000"/>
            <a:ext cx="4343400" cy="3446463"/>
          </a:xfrm>
          <a:prstGeom prst="rect">
            <a:avLst/>
          </a:prstGeom>
          <a:noFill/>
          <a:ln w="9525">
            <a:noFill/>
            <a:miter lim="800000"/>
            <a:headEnd/>
            <a:tailEnd/>
          </a:ln>
        </p:spPr>
        <p:txBody>
          <a:bodyPr>
            <a:spAutoFit/>
          </a:bodyPr>
          <a:lstStyle/>
          <a:p>
            <a:pPr algn="ctr"/>
            <a:r>
              <a:rPr lang="es-MX" sz="2000" b="1" u="sng"/>
              <a:t>United Nations Stockholm Declaration 1972:</a:t>
            </a:r>
          </a:p>
          <a:p>
            <a:endParaRPr lang="es-MX"/>
          </a:p>
          <a:p>
            <a:r>
              <a:rPr lang="es-MX" sz="2000"/>
              <a:t>“Man has the fundamental right to freedom,equality and adequate conditions of life, in an environment of a quality that permits a life of dignity and well-being, and he bears a solemn responsibility to protect and improve the environment for present and future generations.”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Content Placeholder 3" descr="cesarchavez2.jpg"/>
          <p:cNvPicPr>
            <a:picLocks noGrp="1" noChangeAspect="1"/>
          </p:cNvPicPr>
          <p:nvPr>
            <p:ph idx="4294967295"/>
          </p:nvPr>
        </p:nvPicPr>
        <p:blipFill>
          <a:blip r:embed="rId3" cstate="print"/>
          <a:srcRect/>
          <a:stretch>
            <a:fillRect/>
          </a:stretch>
        </p:blipFill>
        <p:spPr>
          <a:xfrm>
            <a:off x="533400" y="0"/>
            <a:ext cx="2895600" cy="3455988"/>
          </a:xfrm>
        </p:spPr>
      </p:pic>
      <p:sp>
        <p:nvSpPr>
          <p:cNvPr id="79875" name="TextBox 3"/>
          <p:cNvSpPr txBox="1">
            <a:spLocks noChangeArrowheads="1"/>
          </p:cNvSpPr>
          <p:nvPr/>
        </p:nvSpPr>
        <p:spPr bwMode="auto">
          <a:xfrm>
            <a:off x="4953000" y="5627688"/>
            <a:ext cx="4191000" cy="1230312"/>
          </a:xfrm>
          <a:prstGeom prst="rect">
            <a:avLst/>
          </a:prstGeom>
          <a:noFill/>
          <a:ln w="9525">
            <a:noFill/>
            <a:miter lim="800000"/>
            <a:headEnd/>
            <a:tailEnd/>
          </a:ln>
        </p:spPr>
        <p:txBody>
          <a:bodyPr>
            <a:spAutoFit/>
          </a:bodyPr>
          <a:lstStyle/>
          <a:p>
            <a:endParaRPr lang="es-MX" sz="2700"/>
          </a:p>
          <a:p>
            <a:r>
              <a:rPr lang="es-MX" sz="2700"/>
              <a:t>The struggle continues.</a:t>
            </a:r>
          </a:p>
          <a:p>
            <a:endParaRPr lang="es-MX"/>
          </a:p>
        </p:txBody>
      </p:sp>
      <p:pic>
        <p:nvPicPr>
          <p:cNvPr id="79876" name="Content Placeholder 3" descr="Dolores Huerta 1988.jpg"/>
          <p:cNvPicPr>
            <a:picLocks noChangeAspect="1"/>
          </p:cNvPicPr>
          <p:nvPr/>
        </p:nvPicPr>
        <p:blipFill>
          <a:blip r:embed="rId4" cstate="print"/>
          <a:srcRect/>
          <a:stretch>
            <a:fillRect/>
          </a:stretch>
        </p:blipFill>
        <p:spPr bwMode="auto">
          <a:xfrm>
            <a:off x="381000" y="3733800"/>
            <a:ext cx="4379913" cy="2819400"/>
          </a:xfrm>
          <a:prstGeom prst="rect">
            <a:avLst/>
          </a:prstGeom>
          <a:noFill/>
          <a:ln w="9525">
            <a:noFill/>
            <a:miter lim="800000"/>
            <a:headEnd/>
            <a:tailEnd/>
          </a:ln>
        </p:spPr>
      </p:pic>
      <p:sp>
        <p:nvSpPr>
          <p:cNvPr id="79877" name="TextBox 6"/>
          <p:cNvSpPr txBox="1">
            <a:spLocks noChangeArrowheads="1"/>
          </p:cNvSpPr>
          <p:nvPr/>
        </p:nvSpPr>
        <p:spPr bwMode="auto">
          <a:xfrm>
            <a:off x="4038600" y="304800"/>
            <a:ext cx="5105400" cy="3278188"/>
          </a:xfrm>
          <a:prstGeom prst="rect">
            <a:avLst/>
          </a:prstGeom>
          <a:noFill/>
          <a:ln w="9525">
            <a:noFill/>
            <a:miter lim="800000"/>
            <a:headEnd/>
            <a:tailEnd/>
          </a:ln>
        </p:spPr>
        <p:txBody>
          <a:bodyPr>
            <a:spAutoFit/>
          </a:bodyPr>
          <a:lstStyle/>
          <a:p>
            <a:r>
              <a:rPr lang="es-MX" sz="2700"/>
              <a:t>Pesticide issues were very important to Cesar Chavez and those who fought alongside him.</a:t>
            </a:r>
          </a:p>
          <a:p>
            <a:endParaRPr lang="es-MX" sz="2700"/>
          </a:p>
          <a:p>
            <a:r>
              <a:rPr lang="es-MX" sz="2700"/>
              <a:t>He spoke about a boy born without arms and legs, and about children with cancer.</a:t>
            </a:r>
          </a:p>
          <a:p>
            <a:endParaRPr lang="es-MX"/>
          </a:p>
        </p:txBody>
      </p:sp>
      <p:pic>
        <p:nvPicPr>
          <p:cNvPr id="79878" name="Picture 6" descr="C:\Users\Angel\Desktop\From Old Computer\My Documents\Carol's Folder\Farm Worker Pesticide Project\Photos.displays\carlito on lap.jpg"/>
          <p:cNvPicPr>
            <a:picLocks noChangeAspect="1" noChangeArrowheads="1"/>
          </p:cNvPicPr>
          <p:nvPr/>
        </p:nvPicPr>
        <p:blipFill>
          <a:blip r:embed="rId5" cstate="print"/>
          <a:srcRect/>
          <a:stretch>
            <a:fillRect/>
          </a:stretch>
        </p:blipFill>
        <p:spPr bwMode="auto">
          <a:xfrm>
            <a:off x="5257800" y="3505200"/>
            <a:ext cx="3276600" cy="247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81000" y="381000"/>
            <a:ext cx="8763000" cy="1143000"/>
          </a:xfrm>
        </p:spPr>
        <p:txBody>
          <a:bodyPr/>
          <a:lstStyle/>
          <a:p>
            <a:r>
              <a:rPr lang="es-MX" sz="2400" smtClean="0"/>
              <a:t>An Animal Study Example:</a:t>
            </a:r>
            <a:br>
              <a:rPr lang="es-MX" sz="2400" smtClean="0"/>
            </a:br>
            <a:r>
              <a:rPr lang="es-MX" sz="2400" smtClean="0"/>
              <a:t>Mice exposed to chlorpyrifos before birth don’t learn as well.</a:t>
            </a:r>
          </a:p>
        </p:txBody>
      </p:sp>
      <p:pic>
        <p:nvPicPr>
          <p:cNvPr id="53251" name="Picture 2" descr="C:\Users\Angel\Desktop\From Old Computer\My Documents\Carol's Folder\Farm Worker Pesticide Project\Photos.displays\mouse study Porter.jpg"/>
          <p:cNvPicPr>
            <a:picLocks noGrp="1" noChangeAspect="1" noChangeArrowheads="1"/>
          </p:cNvPicPr>
          <p:nvPr>
            <p:ph idx="1"/>
          </p:nvPr>
        </p:nvPicPr>
        <p:blipFill>
          <a:blip r:embed="rId3" cstate="print"/>
          <a:srcRect/>
          <a:stretch>
            <a:fillRect/>
          </a:stretch>
        </p:blipFill>
        <p:spPr>
          <a:xfrm>
            <a:off x="1295400" y="1600200"/>
            <a:ext cx="6248400" cy="4267200"/>
          </a:xfrm>
          <a:noFill/>
        </p:spPr>
      </p:pic>
      <p:pic>
        <p:nvPicPr>
          <p:cNvPr id="53252" name="Picture 4" descr="C:\Users\Angel\Desktop\From Old Computer\My Documents\Carol's Folder\Farm Worker Pesticide Project\Photos.displays\mouse.jpg"/>
          <p:cNvPicPr>
            <a:picLocks noChangeAspect="1" noChangeArrowheads="1"/>
          </p:cNvPicPr>
          <p:nvPr/>
        </p:nvPicPr>
        <p:blipFill>
          <a:blip r:embed="rId4" cstate="print"/>
          <a:srcRect/>
          <a:stretch>
            <a:fillRect/>
          </a:stretch>
        </p:blipFill>
        <p:spPr bwMode="auto">
          <a:xfrm>
            <a:off x="7772400" y="4724400"/>
            <a:ext cx="895350" cy="89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304800"/>
            <a:ext cx="5715000" cy="944563"/>
          </a:xfrm>
        </p:spPr>
        <p:txBody>
          <a:bodyPr/>
          <a:lstStyle/>
          <a:p>
            <a:pPr algn="l"/>
            <a:r>
              <a:rPr lang="es-MX" sz="3200" u="sng" smtClean="0">
                <a:solidFill>
                  <a:srgbClr val="990000"/>
                </a:solidFill>
              </a:rPr>
              <a:t>California Farm Worker Study</a:t>
            </a:r>
          </a:p>
        </p:txBody>
      </p:sp>
      <p:sp>
        <p:nvSpPr>
          <p:cNvPr id="55299" name="Content Placeholder 2"/>
          <p:cNvSpPr>
            <a:spLocks noGrp="1"/>
          </p:cNvSpPr>
          <p:nvPr>
            <p:ph idx="1"/>
          </p:nvPr>
        </p:nvSpPr>
        <p:spPr>
          <a:xfrm>
            <a:off x="228600" y="1295400"/>
            <a:ext cx="8915400" cy="5181600"/>
          </a:xfrm>
        </p:spPr>
        <p:txBody>
          <a:bodyPr/>
          <a:lstStyle/>
          <a:p>
            <a:pPr>
              <a:buFontTx/>
              <a:buNone/>
            </a:pPr>
            <a:r>
              <a:rPr lang="es-MX" sz="2400" b="1" i="1" smtClean="0">
                <a:solidFill>
                  <a:srgbClr val="006600"/>
                </a:solidFill>
              </a:rPr>
              <a:t>Scientists measured Organophosphate </a:t>
            </a:r>
          </a:p>
          <a:p>
            <a:pPr>
              <a:buFontTx/>
              <a:buNone/>
            </a:pPr>
            <a:r>
              <a:rPr lang="es-MX" sz="2400" b="1" i="1" smtClean="0">
                <a:solidFill>
                  <a:srgbClr val="006600"/>
                </a:solidFill>
              </a:rPr>
              <a:t>(OP) residues in urine of pregnant </a:t>
            </a:r>
          </a:p>
          <a:p>
            <a:pPr>
              <a:buFontTx/>
              <a:buNone/>
            </a:pPr>
            <a:r>
              <a:rPr lang="es-MX" sz="2400" b="1" i="1" smtClean="0">
                <a:solidFill>
                  <a:srgbClr val="006600"/>
                </a:solidFill>
              </a:rPr>
              <a:t>women and children</a:t>
            </a:r>
            <a:r>
              <a:rPr lang="es-MX" sz="2400" smtClean="0"/>
              <a:t>.</a:t>
            </a:r>
          </a:p>
          <a:p>
            <a:pPr>
              <a:buFontTx/>
              <a:buNone/>
            </a:pPr>
            <a:endParaRPr lang="es-MX" sz="800" smtClean="0"/>
          </a:p>
          <a:p>
            <a:pPr>
              <a:buFontTx/>
              <a:buNone/>
            </a:pPr>
            <a:r>
              <a:rPr lang="es-MX" sz="2400" smtClean="0"/>
              <a:t>	10 times more OPs in mothers </a:t>
            </a:r>
            <a:r>
              <a:rPr lang="es-MX" sz="2400" smtClean="0">
                <a:sym typeface="Wingdings" pitchFamily="2" charset="2"/>
              </a:rPr>
              <a:t></a:t>
            </a:r>
          </a:p>
          <a:p>
            <a:pPr>
              <a:buFontTx/>
              <a:buNone/>
            </a:pPr>
            <a:r>
              <a:rPr lang="es-MX" sz="2400" smtClean="0">
                <a:sym typeface="Wingdings" pitchFamily="2" charset="2"/>
              </a:rPr>
              <a:t>		500 times greater chance of ADHD in children at age 5</a:t>
            </a:r>
          </a:p>
          <a:p>
            <a:pPr>
              <a:buFontTx/>
              <a:buNone/>
            </a:pPr>
            <a:endParaRPr lang="es-MX" sz="2400" smtClean="0">
              <a:sym typeface="Wingdings" pitchFamily="2" charset="2"/>
            </a:endParaRPr>
          </a:p>
          <a:p>
            <a:pPr>
              <a:buFontTx/>
              <a:buNone/>
            </a:pPr>
            <a:r>
              <a:rPr lang="es-MX" sz="2400" smtClean="0">
                <a:sym typeface="Wingdings" pitchFamily="2" charset="2"/>
              </a:rPr>
              <a:t>	10 times more OPs in the children at age 5 </a:t>
            </a:r>
            <a:endParaRPr lang="es-MX" sz="2400" smtClean="0"/>
          </a:p>
          <a:p>
            <a:pPr>
              <a:buFontTx/>
              <a:buNone/>
            </a:pPr>
            <a:r>
              <a:rPr lang="es-MX" sz="2400" smtClean="0"/>
              <a:t>		30% greater risk of ADHD</a:t>
            </a:r>
          </a:p>
          <a:p>
            <a:pPr>
              <a:buFontTx/>
              <a:buNone/>
            </a:pPr>
            <a:endParaRPr lang="es-MX" sz="2400" smtClean="0"/>
          </a:p>
          <a:p>
            <a:pPr>
              <a:buFontTx/>
              <a:buNone/>
            </a:pPr>
            <a:r>
              <a:rPr lang="es-MX" sz="2400" smtClean="0"/>
              <a:t>	The higher the OPs in mothers, the lower the IQ test scores for children at age 7. </a:t>
            </a:r>
          </a:p>
          <a:p>
            <a:pPr>
              <a:buFontTx/>
              <a:buNone/>
            </a:pPr>
            <a:endParaRPr lang="es-MX" sz="2400" smtClean="0"/>
          </a:p>
          <a:p>
            <a:pPr>
              <a:buFontTx/>
              <a:buNone/>
            </a:pPr>
            <a:endParaRPr lang="es-MX" sz="2400" smtClean="0"/>
          </a:p>
          <a:p>
            <a:pPr>
              <a:buFontTx/>
              <a:buNone/>
            </a:pPr>
            <a:endParaRPr lang="es-MX" smtClean="0"/>
          </a:p>
        </p:txBody>
      </p:sp>
      <p:pic>
        <p:nvPicPr>
          <p:cNvPr id="55300" name="Picture 3" descr="C:\Users\Angel\Desktop\From Old Computer\My Documents\Carol's Folder\Farm Worker Pesticide Project\Photos.displays\fw mom.child w plane spraying.jpg"/>
          <p:cNvPicPr>
            <a:picLocks noChangeAspect="1" noChangeArrowheads="1"/>
          </p:cNvPicPr>
          <p:nvPr/>
        </p:nvPicPr>
        <p:blipFill>
          <a:blip r:embed="rId3" cstate="print"/>
          <a:srcRect/>
          <a:stretch>
            <a:fillRect/>
          </a:stretch>
        </p:blipFill>
        <p:spPr bwMode="auto">
          <a:xfrm>
            <a:off x="6019800" y="685800"/>
            <a:ext cx="2892425" cy="2014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304800"/>
            <a:ext cx="8229600" cy="1143000"/>
          </a:xfrm>
        </p:spPr>
        <p:txBody>
          <a:bodyPr/>
          <a:lstStyle/>
          <a:p>
            <a:r>
              <a:rPr lang="en-US" u="sng" dirty="0" smtClean="0">
                <a:solidFill>
                  <a:srgbClr val="990000"/>
                </a:solidFill>
              </a:rPr>
              <a:t>In Real Life….</a:t>
            </a:r>
          </a:p>
        </p:txBody>
      </p:sp>
      <p:pic>
        <p:nvPicPr>
          <p:cNvPr id="2053" name="Picture 2" descr="C:\Users\Angel\Desktop\From Old Computer\My Documents\Carol's Folder\Farm Worker Pesticide Project\Photos.displays\respirator half facepiece.jpg"/>
          <p:cNvPicPr>
            <a:picLocks noChangeAspect="1" noChangeArrowheads="1"/>
          </p:cNvPicPr>
          <p:nvPr/>
        </p:nvPicPr>
        <p:blipFill>
          <a:blip r:embed="rId4" cstate="print"/>
          <a:srcRect/>
          <a:stretch>
            <a:fillRect/>
          </a:stretch>
        </p:blipFill>
        <p:spPr bwMode="auto">
          <a:xfrm>
            <a:off x="914400" y="1905000"/>
            <a:ext cx="2143125" cy="2143125"/>
          </a:xfrm>
          <a:prstGeom prst="rect">
            <a:avLst/>
          </a:prstGeom>
          <a:noFill/>
          <a:ln w="9525">
            <a:noFill/>
            <a:miter lim="800000"/>
            <a:headEnd/>
            <a:tailEnd/>
          </a:ln>
        </p:spPr>
      </p:pic>
      <p:sp>
        <p:nvSpPr>
          <p:cNvPr id="2054" name="TextBox 5"/>
          <p:cNvSpPr txBox="1">
            <a:spLocks noChangeArrowheads="1"/>
          </p:cNvSpPr>
          <p:nvPr/>
        </p:nvSpPr>
        <p:spPr bwMode="auto">
          <a:xfrm>
            <a:off x="533400" y="4343400"/>
            <a:ext cx="3505200" cy="523220"/>
          </a:xfrm>
          <a:prstGeom prst="rect">
            <a:avLst/>
          </a:prstGeom>
          <a:noFill/>
          <a:ln w="9525">
            <a:noFill/>
            <a:miter lim="800000"/>
            <a:headEnd/>
            <a:tailEnd/>
          </a:ln>
        </p:spPr>
        <p:txBody>
          <a:bodyPr wrap="square">
            <a:spAutoFit/>
          </a:bodyPr>
          <a:lstStyle/>
          <a:p>
            <a:r>
              <a:rPr lang="en-US" sz="2800" dirty="0"/>
              <a:t>Equipment can fail.</a:t>
            </a:r>
          </a:p>
        </p:txBody>
      </p:sp>
      <p:sp>
        <p:nvSpPr>
          <p:cNvPr id="2055" name="TextBox 6"/>
          <p:cNvSpPr txBox="1">
            <a:spLocks noChangeArrowheads="1"/>
          </p:cNvSpPr>
          <p:nvPr/>
        </p:nvSpPr>
        <p:spPr bwMode="auto">
          <a:xfrm>
            <a:off x="4724400" y="5029200"/>
            <a:ext cx="4419600" cy="954088"/>
          </a:xfrm>
          <a:prstGeom prst="rect">
            <a:avLst/>
          </a:prstGeom>
          <a:noFill/>
          <a:ln w="9525">
            <a:noFill/>
            <a:miter lim="800000"/>
            <a:headEnd/>
            <a:tailEnd/>
          </a:ln>
        </p:spPr>
        <p:txBody>
          <a:bodyPr>
            <a:spAutoFit/>
          </a:bodyPr>
          <a:lstStyle/>
          <a:p>
            <a:r>
              <a:rPr lang="en-US" sz="2800" dirty="0"/>
              <a:t>There may be pressure to work now despite risks. </a:t>
            </a:r>
          </a:p>
        </p:txBody>
      </p:sp>
      <p:graphicFrame>
        <p:nvGraphicFramePr>
          <p:cNvPr id="2050" name="Object 3"/>
          <p:cNvGraphicFramePr>
            <a:graphicFrameLocks noChangeAspect="1"/>
          </p:cNvGraphicFramePr>
          <p:nvPr/>
        </p:nvGraphicFramePr>
        <p:xfrm>
          <a:off x="4283075" y="1447800"/>
          <a:ext cx="4860925" cy="3532188"/>
        </p:xfrm>
        <a:graphic>
          <a:graphicData uri="http://schemas.openxmlformats.org/presentationml/2006/ole">
            <mc:AlternateContent xmlns:mc="http://schemas.openxmlformats.org/markup-compatibility/2006">
              <mc:Choice xmlns:v="urn:schemas-microsoft-com:vml" Requires="v">
                <p:oleObj spid="_x0000_s2051" name="Acrobat Document" r:id="rId5" imgW="10703880" imgH="7766280" progId="AcroExch.Document.DC">
                  <p:embed/>
                </p:oleObj>
              </mc:Choice>
              <mc:Fallback>
                <p:oleObj name="Acrobat Document" r:id="rId5" imgW="10703880" imgH="7766280" progId="AcroExch.Document.DC">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075" y="1447800"/>
                        <a:ext cx="4860925" cy="353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0"/>
            <a:ext cx="8229600" cy="1143000"/>
          </a:xfrm>
        </p:spPr>
        <p:txBody>
          <a:bodyPr/>
          <a:lstStyle/>
          <a:p>
            <a:pPr eaLnBrk="1" hangingPunct="1"/>
            <a:r>
              <a:rPr lang="en-US" u="sng" smtClean="0">
                <a:solidFill>
                  <a:srgbClr val="006600"/>
                </a:solidFill>
              </a:rPr>
              <a:t>New York City Study #1</a:t>
            </a:r>
          </a:p>
        </p:txBody>
      </p:sp>
      <p:sp>
        <p:nvSpPr>
          <p:cNvPr id="56323" name="Rectangle 3"/>
          <p:cNvSpPr>
            <a:spLocks noGrp="1" noChangeArrowheads="1"/>
          </p:cNvSpPr>
          <p:nvPr>
            <p:ph type="body" idx="1"/>
          </p:nvPr>
        </p:nvSpPr>
        <p:spPr>
          <a:xfrm>
            <a:off x="533400" y="990600"/>
            <a:ext cx="8610600" cy="5562600"/>
          </a:xfrm>
        </p:spPr>
        <p:txBody>
          <a:bodyPr/>
          <a:lstStyle/>
          <a:p>
            <a:pPr lvl="1" eaLnBrk="1" hangingPunct="1">
              <a:buFontTx/>
              <a:buNone/>
            </a:pPr>
            <a:r>
              <a:rPr lang="es-MX" sz="3200" i="1" smtClean="0"/>
              <a:t>Chlorpyrifos measured in umbilical cords</a:t>
            </a:r>
          </a:p>
          <a:p>
            <a:pPr lvl="1" eaLnBrk="1" hangingPunct="1">
              <a:buFontTx/>
              <a:buNone/>
            </a:pPr>
            <a:endParaRPr lang="es-MX" sz="2400" smtClean="0">
              <a:solidFill>
                <a:srgbClr val="993300"/>
              </a:solidFill>
            </a:endParaRPr>
          </a:p>
          <a:p>
            <a:pPr lvl="1" eaLnBrk="1" hangingPunct="1">
              <a:buFontTx/>
              <a:buNone/>
            </a:pPr>
            <a:r>
              <a:rPr lang="es-MX" sz="3200" smtClean="0">
                <a:solidFill>
                  <a:srgbClr val="993300"/>
                </a:solidFill>
              </a:rPr>
              <a:t>Higher chlorpyrifos: mental deficits at age 3</a:t>
            </a:r>
          </a:p>
          <a:p>
            <a:pPr lvl="1" eaLnBrk="1" hangingPunct="1">
              <a:buClr>
                <a:srgbClr val="993300"/>
              </a:buClr>
              <a:buFont typeface="Arial" charset="0"/>
              <a:buChar char="•"/>
            </a:pPr>
            <a:r>
              <a:rPr lang="es-MX" smtClean="0"/>
              <a:t>lower scores on mental development</a:t>
            </a:r>
          </a:p>
          <a:p>
            <a:pPr lvl="1" eaLnBrk="1" hangingPunct="1">
              <a:buClr>
                <a:srgbClr val="993300"/>
              </a:buClr>
              <a:buFontTx/>
              <a:buNone/>
            </a:pPr>
            <a:endParaRPr lang="es-MX" sz="900" smtClean="0"/>
          </a:p>
          <a:p>
            <a:pPr lvl="1" eaLnBrk="1" hangingPunct="1">
              <a:buClr>
                <a:srgbClr val="993300"/>
              </a:buClr>
              <a:buFont typeface="Arial" charset="0"/>
              <a:buChar char="•"/>
            </a:pPr>
            <a:r>
              <a:rPr lang="es-MX" smtClean="0"/>
              <a:t>significantly more likely to experience </a:t>
            </a:r>
          </a:p>
          <a:p>
            <a:pPr lvl="1" eaLnBrk="1" hangingPunct="1">
              <a:buClr>
                <a:srgbClr val="993300"/>
              </a:buClr>
              <a:buFontTx/>
              <a:buNone/>
            </a:pPr>
            <a:r>
              <a:rPr lang="es-MX" sz="2400" smtClean="0"/>
              <a:t>	</a:t>
            </a:r>
            <a:r>
              <a:rPr lang="es-MX" sz="2000" smtClean="0"/>
              <a:t>- </a:t>
            </a:r>
            <a:r>
              <a:rPr lang="es-MX" sz="2000" smtClean="0">
                <a:solidFill>
                  <a:srgbClr val="006600"/>
                </a:solidFill>
              </a:rPr>
              <a:t>psychomotor and mental development delays</a:t>
            </a:r>
          </a:p>
          <a:p>
            <a:pPr lvl="1" eaLnBrk="1" hangingPunct="1">
              <a:buClr>
                <a:srgbClr val="993300"/>
              </a:buClr>
              <a:buFontTx/>
              <a:buNone/>
            </a:pPr>
            <a:r>
              <a:rPr lang="es-MX" sz="2000" smtClean="0"/>
              <a:t>   - attention-deficit/hyperactivity disorder problems</a:t>
            </a:r>
          </a:p>
          <a:p>
            <a:pPr lvl="1" eaLnBrk="1" hangingPunct="1">
              <a:buClr>
                <a:srgbClr val="993300"/>
              </a:buClr>
              <a:buFontTx/>
              <a:buNone/>
            </a:pPr>
            <a:r>
              <a:rPr lang="es-MX" sz="2000" smtClean="0"/>
              <a:t>   </a:t>
            </a:r>
            <a:r>
              <a:rPr lang="es-MX" sz="2000" smtClean="0">
                <a:solidFill>
                  <a:srgbClr val="006600"/>
                </a:solidFill>
              </a:rPr>
              <a:t>- pervasive developmental disorder problems </a:t>
            </a:r>
          </a:p>
          <a:p>
            <a:pPr lvl="1" eaLnBrk="1" hangingPunct="1">
              <a:buClr>
                <a:srgbClr val="993300"/>
              </a:buClr>
              <a:buFontTx/>
              <a:buNone/>
            </a:pPr>
            <a:endParaRPr lang="es-MX" sz="2400" smtClean="0">
              <a:solidFill>
                <a:srgbClr val="006600"/>
              </a:solidFill>
            </a:endParaRPr>
          </a:p>
          <a:p>
            <a:pPr lvl="1" eaLnBrk="1" hangingPunct="1">
              <a:buClr>
                <a:srgbClr val="993300"/>
              </a:buClr>
              <a:buFontTx/>
              <a:buNone/>
            </a:pPr>
            <a:r>
              <a:rPr lang="es-MX" sz="3200" smtClean="0">
                <a:solidFill>
                  <a:srgbClr val="990000"/>
                </a:solidFill>
              </a:rPr>
              <a:t>Higher chllorpyrifos: deficits in working memory and full-scale IQ at age 7.</a:t>
            </a:r>
          </a:p>
          <a:p>
            <a:pPr eaLnBrk="1" hangingPunct="1"/>
            <a:endParaRPr lang="es-MX"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0" y="274638"/>
            <a:ext cx="8229600" cy="1143000"/>
          </a:xfrm>
        </p:spPr>
        <p:txBody>
          <a:bodyPr/>
          <a:lstStyle/>
          <a:p>
            <a:r>
              <a:rPr lang="es-MX" u="sng" smtClean="0">
                <a:solidFill>
                  <a:srgbClr val="006600"/>
                </a:solidFill>
              </a:rPr>
              <a:t>New York City Study #2</a:t>
            </a:r>
          </a:p>
        </p:txBody>
      </p:sp>
      <p:sp>
        <p:nvSpPr>
          <p:cNvPr id="57347" name="TextBox 3"/>
          <p:cNvSpPr txBox="1">
            <a:spLocks noChangeArrowheads="1"/>
          </p:cNvSpPr>
          <p:nvPr/>
        </p:nvSpPr>
        <p:spPr bwMode="auto">
          <a:xfrm>
            <a:off x="609600" y="1524000"/>
            <a:ext cx="8229600" cy="3540125"/>
          </a:xfrm>
          <a:prstGeom prst="rect">
            <a:avLst/>
          </a:prstGeom>
          <a:noFill/>
          <a:ln w="9525">
            <a:noFill/>
            <a:miter lim="800000"/>
            <a:headEnd/>
            <a:tailEnd/>
          </a:ln>
        </p:spPr>
        <p:txBody>
          <a:bodyPr>
            <a:spAutoFit/>
          </a:bodyPr>
          <a:lstStyle/>
          <a:p>
            <a:r>
              <a:rPr lang="es-MX" sz="3200"/>
              <a:t>Blood and urine samples taken during pregnancy. Children tracked over time. </a:t>
            </a:r>
          </a:p>
          <a:p>
            <a:endParaRPr lang="es-MX" sz="3200"/>
          </a:p>
          <a:p>
            <a:r>
              <a:rPr lang="es-MX" sz="3200"/>
              <a:t>Findings suggest that prenatal exposures to organophosphates hurt cognitive development, especially perceptual reasoning.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304800" y="2514600"/>
            <a:ext cx="4173538" cy="3048000"/>
          </a:xfrm>
          <a:prstGeom prst="rect">
            <a:avLst/>
          </a:prstGeom>
          <a:noFill/>
          <a:ln w="9525">
            <a:noFill/>
            <a:miter lim="800000"/>
            <a:headEnd/>
            <a:tailEnd/>
          </a:ln>
        </p:spPr>
      </p:pic>
      <p:sp>
        <p:nvSpPr>
          <p:cNvPr id="58371" name="TextBox 2"/>
          <p:cNvSpPr txBox="1">
            <a:spLocks noChangeArrowheads="1"/>
          </p:cNvSpPr>
          <p:nvPr/>
        </p:nvSpPr>
        <p:spPr bwMode="auto">
          <a:xfrm>
            <a:off x="0" y="228600"/>
            <a:ext cx="9144000" cy="1200150"/>
          </a:xfrm>
          <a:prstGeom prst="rect">
            <a:avLst/>
          </a:prstGeom>
          <a:noFill/>
          <a:ln w="9525">
            <a:noFill/>
            <a:miter lim="800000"/>
            <a:headEnd/>
            <a:tailEnd/>
          </a:ln>
        </p:spPr>
        <p:txBody>
          <a:bodyPr>
            <a:spAutoFit/>
          </a:bodyPr>
          <a:lstStyle/>
          <a:p>
            <a:pPr algn="ctr"/>
            <a:r>
              <a:rPr lang="es-MX" sz="2800"/>
              <a:t>  </a:t>
            </a:r>
            <a:r>
              <a:rPr lang="es-MX" sz="3600"/>
              <a:t>Farm workers and their children do more poorly on neurological tests….</a:t>
            </a:r>
          </a:p>
        </p:txBody>
      </p:sp>
      <p:pic>
        <p:nvPicPr>
          <p:cNvPr id="58372" name="Picture 2"/>
          <p:cNvPicPr>
            <a:picLocks noChangeAspect="1" noChangeArrowheads="1"/>
          </p:cNvPicPr>
          <p:nvPr/>
        </p:nvPicPr>
        <p:blipFill>
          <a:blip r:embed="rId4" cstate="print"/>
          <a:srcRect/>
          <a:stretch>
            <a:fillRect/>
          </a:stretch>
        </p:blipFill>
        <p:spPr bwMode="auto">
          <a:xfrm>
            <a:off x="4953000" y="1676400"/>
            <a:ext cx="3832225" cy="1676400"/>
          </a:xfrm>
          <a:prstGeom prst="rect">
            <a:avLst/>
          </a:prstGeom>
          <a:noFill/>
          <a:ln w="9525">
            <a:noFill/>
            <a:miter lim="800000"/>
            <a:headEnd/>
            <a:tailEnd/>
          </a:ln>
        </p:spPr>
      </p:pic>
      <p:pic>
        <p:nvPicPr>
          <p:cNvPr id="58373" name="Picture 2"/>
          <p:cNvPicPr>
            <a:picLocks noChangeAspect="1" noChangeArrowheads="1"/>
          </p:cNvPicPr>
          <p:nvPr/>
        </p:nvPicPr>
        <p:blipFill>
          <a:blip r:embed="rId5" cstate="print"/>
          <a:srcRect/>
          <a:stretch>
            <a:fillRect/>
          </a:stretch>
        </p:blipFill>
        <p:spPr bwMode="auto">
          <a:xfrm>
            <a:off x="5105400" y="3962400"/>
            <a:ext cx="3675063"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s-MX" sz="6000" smtClean="0">
                <a:solidFill>
                  <a:srgbClr val="C00000"/>
                </a:solidFill>
              </a:rPr>
              <a:t>Applicator Study</a:t>
            </a:r>
            <a:r>
              <a:rPr lang="es-MX" smtClean="0"/>
              <a:t/>
            </a:r>
            <a:br>
              <a:rPr lang="es-MX" smtClean="0"/>
            </a:br>
            <a:r>
              <a:rPr lang="es-MX" sz="3200" smtClean="0">
                <a:solidFill>
                  <a:srgbClr val="00B050"/>
                </a:solidFill>
              </a:rPr>
              <a:t>(Iowa, North Carolina, 18,000 applicators)</a:t>
            </a:r>
          </a:p>
        </p:txBody>
      </p:sp>
      <p:sp>
        <p:nvSpPr>
          <p:cNvPr id="59395" name="Content Placeholder 2"/>
          <p:cNvSpPr>
            <a:spLocks noGrp="1"/>
          </p:cNvSpPr>
          <p:nvPr>
            <p:ph idx="1"/>
          </p:nvPr>
        </p:nvSpPr>
        <p:spPr>
          <a:xfrm>
            <a:off x="457200" y="1874838"/>
            <a:ext cx="8229600" cy="4983162"/>
          </a:xfrm>
        </p:spPr>
        <p:txBody>
          <a:bodyPr/>
          <a:lstStyle/>
          <a:p>
            <a:r>
              <a:rPr lang="es-MX" sz="2800" smtClean="0">
                <a:solidFill>
                  <a:srgbClr val="006600"/>
                </a:solidFill>
              </a:rPr>
              <a:t>More neurological symptoms if they handled organophosphates or organochlorines.</a:t>
            </a:r>
          </a:p>
          <a:p>
            <a:endParaRPr lang="es-MX" sz="2800" smtClean="0">
              <a:solidFill>
                <a:srgbClr val="006600"/>
              </a:solidFill>
            </a:endParaRPr>
          </a:p>
          <a:p>
            <a:r>
              <a:rPr lang="es-MX" sz="2800" smtClean="0"/>
              <a:t>Symptom examples: </a:t>
            </a:r>
          </a:p>
          <a:p>
            <a:pPr>
              <a:buFontTx/>
              <a:buNone/>
            </a:pPr>
            <a:r>
              <a:rPr lang="es-MX" sz="2800" smtClean="0"/>
              <a:t>	headaches, dizziness, nausea, inability to concentrate, numbness of hands and feet.</a:t>
            </a:r>
          </a:p>
          <a:p>
            <a:pPr>
              <a:buFontTx/>
              <a:buNone/>
            </a:pPr>
            <a:endParaRPr lang="es-MX" sz="2800" smtClean="0"/>
          </a:p>
          <a:p>
            <a:r>
              <a:rPr lang="es-MX" sz="2800" smtClean="0"/>
              <a:t>Happened even without poisonings or major exposures.</a:t>
            </a:r>
          </a:p>
          <a:p>
            <a:pPr>
              <a:buFontTx/>
              <a:buNone/>
            </a:pPr>
            <a:endParaRPr lang="es-MX" sz="120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idx="4294967295"/>
          </p:nvPr>
        </p:nvSpPr>
        <p:spPr>
          <a:xfrm>
            <a:off x="0" y="274638"/>
            <a:ext cx="8229600" cy="1143000"/>
          </a:xfrm>
        </p:spPr>
        <p:txBody>
          <a:bodyPr/>
          <a:lstStyle/>
          <a:p>
            <a:r>
              <a:rPr lang="es-MX" sz="3200" smtClean="0">
                <a:solidFill>
                  <a:srgbClr val="006600"/>
                </a:solidFill>
              </a:rPr>
              <a:t>Farm worker communities have tested the air and proven that drift is a problem.</a:t>
            </a:r>
          </a:p>
        </p:txBody>
      </p:sp>
      <p:pic>
        <p:nvPicPr>
          <p:cNvPr id="98307" name="Picture 4"/>
          <p:cNvPicPr>
            <a:picLocks noChangeAspect="1" noChangeArrowheads="1"/>
          </p:cNvPicPr>
          <p:nvPr/>
        </p:nvPicPr>
        <p:blipFill>
          <a:blip r:embed="rId2" cstate="print"/>
          <a:srcRect/>
          <a:stretch>
            <a:fillRect/>
          </a:stretch>
        </p:blipFill>
        <p:spPr bwMode="auto">
          <a:xfrm>
            <a:off x="895350" y="1828800"/>
            <a:ext cx="3598863" cy="4797425"/>
          </a:xfrm>
          <a:prstGeom prst="rect">
            <a:avLst/>
          </a:prstGeom>
          <a:noFill/>
          <a:ln w="9525">
            <a:noFill/>
            <a:miter lim="800000"/>
            <a:headEnd/>
            <a:tailEnd/>
          </a:ln>
        </p:spPr>
      </p:pic>
      <p:pic>
        <p:nvPicPr>
          <p:cNvPr id="98308" name="Picture 6"/>
          <p:cNvPicPr>
            <a:picLocks noChangeAspect="1" noChangeArrowheads="1"/>
          </p:cNvPicPr>
          <p:nvPr/>
        </p:nvPicPr>
        <p:blipFill>
          <a:blip r:embed="rId3" cstate="print"/>
          <a:srcRect/>
          <a:stretch>
            <a:fillRect/>
          </a:stretch>
        </p:blipFill>
        <p:spPr bwMode="auto">
          <a:xfrm>
            <a:off x="5181600" y="2662238"/>
            <a:ext cx="3200400" cy="3830637"/>
          </a:xfrm>
          <a:prstGeom prst="rect">
            <a:avLst/>
          </a:prstGeom>
          <a:noFill/>
          <a:ln w="9525">
            <a:noFill/>
            <a:miter lim="800000"/>
            <a:headEnd/>
            <a:tailEnd/>
          </a:ln>
        </p:spPr>
      </p:pic>
      <p:sp>
        <p:nvSpPr>
          <p:cNvPr id="98309" name="TextBox 7"/>
          <p:cNvSpPr txBox="1">
            <a:spLocks noChangeArrowheads="1"/>
          </p:cNvSpPr>
          <p:nvPr/>
        </p:nvSpPr>
        <p:spPr bwMode="auto">
          <a:xfrm>
            <a:off x="4495800" y="1752600"/>
            <a:ext cx="2819400" cy="830263"/>
          </a:xfrm>
          <a:prstGeom prst="rect">
            <a:avLst/>
          </a:prstGeom>
          <a:noFill/>
          <a:ln w="9525">
            <a:noFill/>
            <a:miter lim="800000"/>
            <a:headEnd/>
            <a:tailEnd/>
          </a:ln>
        </p:spPr>
        <p:txBody>
          <a:bodyPr>
            <a:spAutoFit/>
          </a:bodyPr>
          <a:lstStyle/>
          <a:p>
            <a:r>
              <a:rPr lang="es-MX" sz="2400">
                <a:solidFill>
                  <a:srgbClr val="C00000"/>
                </a:solidFill>
              </a:rPr>
              <a:t>Drift Catching equipment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s-MX" smtClean="0"/>
              <a:t>Feeding the hungry world…</a:t>
            </a:r>
          </a:p>
        </p:txBody>
      </p:sp>
      <p:pic>
        <p:nvPicPr>
          <p:cNvPr id="88067" name="Picture 2" descr="C:\Users\Angel\Desktop\From Old Computer\My Documents\Carol's Folder\Farm Worker Pesticide Project\Photos.displays\fruit again....jpg"/>
          <p:cNvPicPr>
            <a:picLocks noGrp="1" noChangeAspect="1" noChangeArrowheads="1"/>
          </p:cNvPicPr>
          <p:nvPr>
            <p:ph idx="1"/>
          </p:nvPr>
        </p:nvPicPr>
        <p:blipFill>
          <a:blip r:embed="rId2" cstate="print"/>
          <a:srcRect/>
          <a:stretch>
            <a:fillRect/>
          </a:stretch>
        </p:blipFill>
        <p:spPr>
          <a:xfrm>
            <a:off x="838200" y="1752600"/>
            <a:ext cx="4495800" cy="4495800"/>
          </a:xfrm>
          <a:noFill/>
        </p:spPr>
      </p:pic>
      <p:sp>
        <p:nvSpPr>
          <p:cNvPr id="88068" name="TextBox 4"/>
          <p:cNvSpPr txBox="1">
            <a:spLocks noChangeArrowheads="1"/>
          </p:cNvSpPr>
          <p:nvPr/>
        </p:nvSpPr>
        <p:spPr bwMode="auto">
          <a:xfrm>
            <a:off x="5943600" y="1447800"/>
            <a:ext cx="2057400" cy="1477963"/>
          </a:xfrm>
          <a:prstGeom prst="rect">
            <a:avLst/>
          </a:prstGeom>
          <a:noFill/>
          <a:ln w="9525">
            <a:noFill/>
            <a:miter lim="800000"/>
            <a:headEnd/>
            <a:tailEnd/>
          </a:ln>
        </p:spPr>
        <p:txBody>
          <a:bodyPr>
            <a:spAutoFit/>
          </a:bodyPr>
          <a:lstStyle/>
          <a:p>
            <a:r>
              <a:rPr lang="es-MX"/>
              <a:t>It is often asserted that pesticides are necessary to grow enough food to feed everyone….</a:t>
            </a:r>
          </a:p>
        </p:txBody>
      </p:sp>
      <p:sp>
        <p:nvSpPr>
          <p:cNvPr id="88069" name="TextBox 5"/>
          <p:cNvSpPr txBox="1">
            <a:spLocks noChangeArrowheads="1"/>
          </p:cNvSpPr>
          <p:nvPr/>
        </p:nvSpPr>
        <p:spPr bwMode="auto">
          <a:xfrm>
            <a:off x="5943600" y="3124200"/>
            <a:ext cx="2286000" cy="2862263"/>
          </a:xfrm>
          <a:prstGeom prst="rect">
            <a:avLst/>
          </a:prstGeom>
          <a:noFill/>
          <a:ln w="9525">
            <a:noFill/>
            <a:miter lim="800000"/>
            <a:headEnd/>
            <a:tailEnd/>
          </a:ln>
        </p:spPr>
        <p:txBody>
          <a:bodyPr>
            <a:spAutoFit/>
          </a:bodyPr>
          <a:lstStyle/>
          <a:p>
            <a:r>
              <a:rPr lang="es-MX"/>
              <a:t>But a United Nations report in 2011 concludes that “eco-farming” can double food production in 10 years…and that we must shift to more ecologically sound ways of growing food.</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s-MX" smtClean="0"/>
              <a:t>Organic farming is part of the solution to global warming.</a:t>
            </a:r>
          </a:p>
        </p:txBody>
      </p:sp>
      <p:sp>
        <p:nvSpPr>
          <p:cNvPr id="90115" name="Content Placeholder 2"/>
          <p:cNvSpPr>
            <a:spLocks noGrp="1"/>
          </p:cNvSpPr>
          <p:nvPr>
            <p:ph idx="1"/>
          </p:nvPr>
        </p:nvSpPr>
        <p:spPr/>
        <p:txBody>
          <a:bodyPr/>
          <a:lstStyle/>
          <a:p>
            <a:r>
              <a:rPr lang="es-MX" smtClean="0"/>
              <a:t>Conventional farming releases carbon to the air and relies on many petrol-based pesticides which waste energy.</a:t>
            </a:r>
          </a:p>
          <a:p>
            <a:r>
              <a:rPr lang="es-MX" smtClean="0"/>
              <a:t>Organic farming can pull carbon from the air and store it in the ground.</a:t>
            </a:r>
          </a:p>
          <a:p>
            <a:endParaRPr lang="es-MX" smtClean="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3916363"/>
          </a:xfrm>
        </p:spPr>
        <p:txBody>
          <a:bodyPr/>
          <a:lstStyle/>
          <a:p>
            <a:pPr>
              <a:buNone/>
            </a:pPr>
            <a:endParaRPr lang="es-MX" sz="2800" dirty="0" smtClean="0"/>
          </a:p>
        </p:txBody>
      </p:sp>
      <p:pic>
        <p:nvPicPr>
          <p:cNvPr id="161794" name="Picture 2" descr="http://i.imgur.com/EmjzjdP.jpg"/>
          <p:cNvPicPr>
            <a:picLocks noChangeAspect="1" noChangeArrowheads="1"/>
          </p:cNvPicPr>
          <p:nvPr/>
        </p:nvPicPr>
        <p:blipFill>
          <a:blip r:embed="rId2" cstate="print"/>
          <a:srcRect/>
          <a:stretch>
            <a:fillRect/>
          </a:stretch>
        </p:blipFill>
        <p:spPr bwMode="auto">
          <a:xfrm>
            <a:off x="1295400" y="914400"/>
            <a:ext cx="6541477" cy="47244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AutoShape 6" descr="Image result for elephant in the ro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62828" name="Picture 12" descr="https://d6u22qyv3ngwz.cloudfront.net/ad/AodA/aarp-services-inc-social-security-answer-the-call-large-9.jpg"/>
          <p:cNvPicPr>
            <a:picLocks noChangeAspect="1" noChangeArrowheads="1"/>
          </p:cNvPicPr>
          <p:nvPr/>
        </p:nvPicPr>
        <p:blipFill>
          <a:blip r:embed="rId2" cstate="print"/>
          <a:srcRect/>
          <a:stretch>
            <a:fillRect/>
          </a:stretch>
        </p:blipFill>
        <p:spPr bwMode="auto">
          <a:xfrm>
            <a:off x="609600" y="1295400"/>
            <a:ext cx="7992531" cy="4495800"/>
          </a:xfrm>
          <a:prstGeom prst="rect">
            <a:avLst/>
          </a:prstGeom>
          <a:noFill/>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19056</TotalTime>
  <Words>4343</Words>
  <Application>Microsoft Office PowerPoint</Application>
  <PresentationFormat>On-screen Show (4:3)</PresentationFormat>
  <Paragraphs>536</Paragraphs>
  <Slides>98</Slides>
  <Notes>49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4</vt:i4>
      </vt:variant>
      <vt:variant>
        <vt:lpstr>Slide Titles</vt:lpstr>
      </vt:variant>
      <vt:variant>
        <vt:i4>98</vt:i4>
      </vt:variant>
    </vt:vector>
  </HeadingPairs>
  <TitlesOfParts>
    <vt:vector size="106" baseType="lpstr">
      <vt:lpstr>Arial</vt:lpstr>
      <vt:lpstr>Times</vt:lpstr>
      <vt:lpstr>Wingdings</vt:lpstr>
      <vt:lpstr>Default Design</vt:lpstr>
      <vt:lpstr>Image File</vt:lpstr>
      <vt:lpstr>Acrobat Document</vt:lpstr>
      <vt:lpstr>Bitmap Image</vt:lpstr>
      <vt:lpstr>Microsoft Excel 97-2003 Worksheet</vt:lpstr>
      <vt:lpstr>PowerPoint Presentation</vt:lpstr>
      <vt:lpstr>PowerPoint Presentation</vt:lpstr>
      <vt:lpstr>PowerPoint Presentation</vt:lpstr>
      <vt:lpstr>PowerPoint Presentation</vt:lpstr>
      <vt:lpstr>Pesticide Handlers</vt:lpstr>
      <vt:lpstr>PowerPoint Presentation</vt:lpstr>
      <vt:lpstr> </vt:lpstr>
      <vt:lpstr>PowerPoint Presentation</vt:lpstr>
      <vt:lpstr>In Real Life….</vt:lpstr>
      <vt:lpstr>PowerPoint Presentation</vt:lpstr>
      <vt:lpstr>Pesticide residues</vt:lpstr>
      <vt:lpstr>PowerPoint Presentation</vt:lpstr>
      <vt:lpstr>PowerPoint Presentation</vt:lpstr>
      <vt:lpstr>Farm worker families are exposed too.</vt:lpstr>
      <vt:lpstr>Many homes are located  very close to farmlands</vt:lpstr>
      <vt:lpstr>Many daycares are located  close to the orchards</vt:lpstr>
      <vt:lpstr>Exposures through food. </vt:lpstr>
      <vt:lpstr>PowerPoint Presentation</vt:lpstr>
      <vt:lpstr>PowerPoint Presentation</vt:lpstr>
      <vt:lpstr>PowerPoint Presentation</vt:lpstr>
      <vt:lpstr>PowerPoint Presentation</vt:lpstr>
      <vt:lpstr>PowerPoint Presentation</vt:lpstr>
      <vt:lpstr>PowerPoint Presentation</vt:lpstr>
      <vt:lpstr> Farm Pesticide-Induced Illness Cases in Washington State, 2003-2008 (Documented by State Department of Health)  </vt:lpstr>
      <vt:lpstr> Other Health Effects </vt:lpstr>
      <vt:lpstr>Carlitos, Florida</vt:lpstr>
      <vt:lpstr>Pesticides Carlito’s  Mother Was Exposed To</vt:lpstr>
      <vt:lpstr>Neurological Effects</vt:lpstr>
      <vt:lpstr>Alternatives Exist</vt:lpstr>
      <vt:lpstr>PowerPoint Presentation</vt:lpstr>
      <vt:lpstr>PowerPoint Presentation</vt:lpstr>
      <vt:lpstr>Community Drift Catching</vt:lpstr>
      <vt:lpstr>Political Pressure  Against Enforcement</vt:lpstr>
      <vt:lpstr>Retaliation against  reform leaders</vt:lpstr>
      <vt:lpstr>Apple Orchard Acres (Washington State, 2008)</vt:lpstr>
      <vt:lpstr>Organic: still limited</vt:lpstr>
      <vt:lpstr>PowerPoint Presentation</vt:lpstr>
      <vt:lpstr>Sometimes we win.  Or do we?</vt:lpstr>
      <vt:lpstr>PowerPoint Presentation</vt:lpstr>
      <vt:lpstr>PowerPoint Presentation</vt:lpstr>
      <vt:lpstr>Big Money in Elections</vt:lpstr>
      <vt:lpstr>Big Money Lobbying Federal examples, 2012</vt:lpstr>
      <vt:lpstr>Big Money affecting implementation</vt:lpstr>
      <vt:lpstr>PowerPoint Presentation</vt:lpstr>
      <vt:lpstr>Manipulable Frameworks</vt:lpstr>
      <vt:lpstr>Undue Influence over Registration Decisions</vt:lpstr>
      <vt:lpstr>Big Money &amp; Public Relations</vt:lpstr>
      <vt:lpstr>Scientist Tyrone Hayes found that Syngenta’s pesticide causes deformites in frogs.  Syngenta then worked to discredit him.</vt:lpstr>
      <vt:lpstr>The staff at the Mid-America Crop Life Association “shuddered” when they heard that Michele Obama was making her White House garden organic.</vt:lpstr>
      <vt:lpstr>Big Money in Education</vt:lpstr>
      <vt:lpstr>Big Money &amp; Science</vt:lpstr>
      <vt:lpstr>Big Money in  International Forums</vt:lpstr>
      <vt:lpstr>Big Money’s stranglehold over </vt:lpstr>
      <vt:lpstr>Farmland</vt:lpstr>
      <vt:lpstr>Seeds</vt:lpstr>
      <vt:lpstr>Big Money buys elections AND</vt:lpstr>
      <vt:lpstr>An economic system based on:</vt:lpstr>
      <vt:lpstr>Accumulation happens</vt:lpstr>
      <vt:lpstr>Is this what  democracy looks like?</vt:lpstr>
      <vt:lpstr>Capitalism</vt:lpstr>
      <vt:lpstr>Beyond capitalism</vt:lpstr>
      <vt:lpstr>PowerPoint Presentation</vt:lpstr>
      <vt:lpstr>For sustainable ag….. For sustainable everything</vt:lpstr>
      <vt:lpstr>Principles</vt:lpstr>
      <vt:lpstr>Specific Actions</vt:lpstr>
      <vt:lpstr>PART V</vt:lpstr>
      <vt:lpstr>PowerPoint Presentation</vt:lpstr>
      <vt:lpstr>PowerPoint Presentation</vt:lpstr>
      <vt:lpstr>PowerPoint Presentation</vt:lpstr>
      <vt:lpstr>Carol Dansereau</vt:lpstr>
      <vt:lpstr>Extra Slides:</vt:lpstr>
      <vt:lpstr>PowerPoint Presentation</vt:lpstr>
      <vt:lpstr>Children entering orchards</vt:lpstr>
      <vt:lpstr>Drift Catcher next to a farm worker home.</vt:lpstr>
      <vt:lpstr> Medical Monitoring, Washington State Percent with Action-Level Cholinesterase Depressions  (&gt;20%) </vt:lpstr>
      <vt:lpstr>PowerPoint Presentation</vt:lpstr>
      <vt:lpstr>What UW Said…..</vt:lpstr>
      <vt:lpstr>PowerPoint Presentation</vt:lpstr>
      <vt:lpstr>Many different studies have shown that pesticide handlers are being exposed.</vt:lpstr>
      <vt:lpstr>Documentation of exposures</vt:lpstr>
      <vt:lpstr>Many different studies document that farm worker children are exposed</vt:lpstr>
      <vt:lpstr>Reported Farm Worker Pesticide Poisoning Cases     United States 1998-2005</vt:lpstr>
      <vt:lpstr>Near Benton City, WA</vt:lpstr>
      <vt:lpstr>Near Royal City, WA Spring of 2010</vt:lpstr>
      <vt:lpstr> Drift from a Potato Field near Pasco  (MITC, October 2008) </vt:lpstr>
      <vt:lpstr>Pesticides are a matter of CIVIL RIGHTS</vt:lpstr>
      <vt:lpstr>PowerPoint Presentation</vt:lpstr>
      <vt:lpstr>An Animal Study Example: Mice exposed to chlorpyrifos before birth don’t learn as well.</vt:lpstr>
      <vt:lpstr>California Farm Worker Study</vt:lpstr>
      <vt:lpstr>New York City Study #1</vt:lpstr>
      <vt:lpstr>New York City Study #2</vt:lpstr>
      <vt:lpstr>PowerPoint Presentation</vt:lpstr>
      <vt:lpstr>Applicator Study (Iowa, North Carolina, 18,000 applicators)</vt:lpstr>
      <vt:lpstr>Farm worker communities have tested the air and proven that drift is a problem.</vt:lpstr>
      <vt:lpstr>Feeding the hungry world…</vt:lpstr>
      <vt:lpstr>Organic farming is part of the solution to global warming.</vt:lpstr>
      <vt:lpstr>PowerPoint Presentation</vt:lpstr>
      <vt:lpstr>PowerPoint Presentation</vt:lpstr>
    </vt:vector>
  </TitlesOfParts>
  <Company>퀀ÊῘϤ톰뿿춀Ѐ㯀ÊῘ</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Factors Affecting Post-Application Pesticide Drift</dc:title>
  <dc:creator>Susan Kegley</dc:creator>
  <cp:lastModifiedBy>Yolanda</cp:lastModifiedBy>
  <cp:revision>1021</cp:revision>
  <cp:lastPrinted>2005-03-31T16:34:49Z</cp:lastPrinted>
  <dcterms:created xsi:type="dcterms:W3CDTF">2002-08-08T01:26:46Z</dcterms:created>
  <dcterms:modified xsi:type="dcterms:W3CDTF">2016-08-08T02:26:20Z</dcterms:modified>
</cp:coreProperties>
</file>